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8" r:id="rId3"/>
    <p:sldId id="308" r:id="rId4"/>
    <p:sldId id="289" r:id="rId5"/>
    <p:sldId id="288" r:id="rId6"/>
    <p:sldId id="290" r:id="rId7"/>
    <p:sldId id="271" r:id="rId8"/>
    <p:sldId id="292" r:id="rId9"/>
    <p:sldId id="287" r:id="rId10"/>
    <p:sldId id="296" r:id="rId11"/>
    <p:sldId id="314" r:id="rId12"/>
    <p:sldId id="294" r:id="rId13"/>
    <p:sldId id="260" r:id="rId14"/>
    <p:sldId id="315" r:id="rId15"/>
    <p:sldId id="262" r:id="rId16"/>
    <p:sldId id="316" r:id="rId17"/>
    <p:sldId id="311" r:id="rId18"/>
    <p:sldId id="304" r:id="rId19"/>
    <p:sldId id="264" r:id="rId20"/>
    <p:sldId id="295" r:id="rId21"/>
    <p:sldId id="303" r:id="rId22"/>
    <p:sldId id="306" r:id="rId23"/>
    <p:sldId id="307" r:id="rId24"/>
    <p:sldId id="280" r:id="rId25"/>
    <p:sldId id="279" r:id="rId26"/>
    <p:sldId id="300" r:id="rId27"/>
    <p:sldId id="301" r:id="rId28"/>
    <p:sldId id="302" r:id="rId29"/>
  </p:sldIdLst>
  <p:sldSz cx="9144000" cy="5143500" type="screen16x9"/>
  <p:notesSz cx="6858000" cy="9144000"/>
  <p:embeddedFontLst>
    <p:embeddedFont>
      <p:font typeface="Source Sans Pro" panose="020B0604020202020204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Dosis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848"/>
    <a:srgbClr val="0DB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384024-1BC5-43A2-BD1E-1B584963CC67}">
  <a:tblStyle styleId="{F5384024-1BC5-43A2-BD1E-1B584963CC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88758" autoAdjust="0"/>
  </p:normalViewPr>
  <p:slideViewPr>
    <p:cSldViewPr snapToGrid="0">
      <p:cViewPr varScale="1">
        <p:scale>
          <a:sx n="89" d="100"/>
          <a:sy n="89" d="100"/>
        </p:scale>
        <p:origin x="8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3D998-F50E-409D-B7DA-9325C8B6C2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9A8451A-2D8C-4AA0-92AB-4495D1B6CD08}">
      <dgm:prSet phldrT="[Texto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CO" dirty="0">
              <a:latin typeface="Source Sans Pro" panose="020B0503030403020204" pitchFamily="34" charset="0"/>
              <a:ea typeface="Source Sans Pro" panose="020B0503030403020204" pitchFamily="34" charset="0"/>
            </a:rPr>
            <a:t>Fase 1</a:t>
          </a:r>
        </a:p>
      </dgm:t>
    </dgm:pt>
    <dgm:pt modelId="{51E366BB-D91E-457A-AB42-46E1AD2CE426}" type="parTrans" cxnId="{DB7D43E1-BE00-4C95-BD13-DBE7A8365F37}">
      <dgm:prSet/>
      <dgm:spPr/>
      <dgm:t>
        <a:bodyPr/>
        <a:lstStyle/>
        <a:p>
          <a:endParaRPr lang="es-CO"/>
        </a:p>
      </dgm:t>
    </dgm:pt>
    <dgm:pt modelId="{DCD7FA9E-88D7-4860-8EA0-F9E4C2588C0E}" type="sibTrans" cxnId="{DB7D43E1-BE00-4C95-BD13-DBE7A8365F37}">
      <dgm:prSet/>
      <dgm:spPr/>
      <dgm:t>
        <a:bodyPr/>
        <a:lstStyle/>
        <a:p>
          <a:endParaRPr lang="es-CO"/>
        </a:p>
      </dgm:t>
    </dgm:pt>
    <dgm:pt modelId="{355B4BF4-1F3B-44B7-A7DC-268A71BECD3E}">
      <dgm:prSet phldrT="[Texto]"/>
      <dgm:spPr>
        <a:solidFill>
          <a:srgbClr val="0DB7C4"/>
        </a:solidFill>
      </dgm:spPr>
      <dgm:t>
        <a:bodyPr/>
        <a:lstStyle/>
        <a:p>
          <a:r>
            <a:rPr lang="es-CO" dirty="0"/>
            <a:t>Fase 2</a:t>
          </a:r>
        </a:p>
      </dgm:t>
    </dgm:pt>
    <dgm:pt modelId="{282CAED0-1B3C-42DE-82EE-0F6057442C6C}" type="parTrans" cxnId="{736B9E86-1D82-4641-BE3D-77BE357C8C3A}">
      <dgm:prSet/>
      <dgm:spPr/>
      <dgm:t>
        <a:bodyPr/>
        <a:lstStyle/>
        <a:p>
          <a:endParaRPr lang="es-CO"/>
        </a:p>
      </dgm:t>
    </dgm:pt>
    <dgm:pt modelId="{A30A1ED6-BC43-4B1E-91AB-E4DA90370D5F}" type="sibTrans" cxnId="{736B9E86-1D82-4641-BE3D-77BE357C8C3A}">
      <dgm:prSet/>
      <dgm:spPr/>
      <dgm:t>
        <a:bodyPr/>
        <a:lstStyle/>
        <a:p>
          <a:endParaRPr lang="es-CO"/>
        </a:p>
      </dgm:t>
    </dgm:pt>
    <dgm:pt modelId="{60B0C512-C123-48A5-9EED-EC6036F2DF8B}">
      <dgm:prSet phldrT="[Texto]"/>
      <dgm:spPr>
        <a:solidFill>
          <a:srgbClr val="92D050"/>
        </a:solidFill>
      </dgm:spPr>
      <dgm:t>
        <a:bodyPr/>
        <a:lstStyle/>
        <a:p>
          <a:r>
            <a:rPr lang="es-CO" dirty="0"/>
            <a:t>Fase 3</a:t>
          </a:r>
        </a:p>
      </dgm:t>
    </dgm:pt>
    <dgm:pt modelId="{6A5E5CF2-A30A-48DA-849F-CB49519D0AD5}" type="parTrans" cxnId="{C6042569-D35F-438B-BDE8-91F736684D6A}">
      <dgm:prSet/>
      <dgm:spPr/>
      <dgm:t>
        <a:bodyPr/>
        <a:lstStyle/>
        <a:p>
          <a:endParaRPr lang="es-CO"/>
        </a:p>
      </dgm:t>
    </dgm:pt>
    <dgm:pt modelId="{6138233A-1029-405D-8231-DC9F1FAF0C80}" type="sibTrans" cxnId="{C6042569-D35F-438B-BDE8-91F736684D6A}">
      <dgm:prSet/>
      <dgm:spPr/>
      <dgm:t>
        <a:bodyPr/>
        <a:lstStyle/>
        <a:p>
          <a:endParaRPr lang="es-CO"/>
        </a:p>
      </dgm:t>
    </dgm:pt>
    <dgm:pt modelId="{07BCEA54-E51C-4C2D-986A-0DDD256B4979}" type="pres">
      <dgm:prSet presAssocID="{A4D3D998-F50E-409D-B7DA-9325C8B6C2C7}" presName="Name0" presStyleCnt="0">
        <dgm:presLayoutVars>
          <dgm:dir/>
          <dgm:resizeHandles val="exact"/>
        </dgm:presLayoutVars>
      </dgm:prSet>
      <dgm:spPr/>
    </dgm:pt>
    <dgm:pt modelId="{67F07707-858B-4D11-B137-ACCCBE760CA7}" type="pres">
      <dgm:prSet presAssocID="{F9A8451A-2D8C-4AA0-92AB-4495D1B6CD08}" presName="parTxOnly" presStyleLbl="node1" presStyleIdx="0" presStyleCnt="3" custScaleX="14117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9EE797D-7355-46C8-800A-2C6F71D01FA8}" type="pres">
      <dgm:prSet presAssocID="{DCD7FA9E-88D7-4860-8EA0-F9E4C2588C0E}" presName="parSpace" presStyleCnt="0"/>
      <dgm:spPr/>
    </dgm:pt>
    <dgm:pt modelId="{592021DE-F433-449D-BD01-B8EBFFF2F963}" type="pres">
      <dgm:prSet presAssocID="{355B4BF4-1F3B-44B7-A7DC-268A71BECD3E}" presName="parTxOnly" presStyleLbl="node1" presStyleIdx="1" presStyleCnt="3" custScaleX="12733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3200425-E81B-4D3C-A7B5-C84A7DBD4DD4}" type="pres">
      <dgm:prSet presAssocID="{A30A1ED6-BC43-4B1E-91AB-E4DA90370D5F}" presName="parSpace" presStyleCnt="0"/>
      <dgm:spPr/>
    </dgm:pt>
    <dgm:pt modelId="{33D28D2B-7526-4470-9785-399680A59554}" type="pres">
      <dgm:prSet presAssocID="{60B0C512-C123-48A5-9EED-EC6036F2DF8B}" presName="parTxOnly" presStyleLbl="node1" presStyleIdx="2" presStyleCnt="3" custScaleX="114375" custLinFactNeighborX="390" custLinFactNeighborY="14447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DB7D43E1-BE00-4C95-BD13-DBE7A8365F37}" srcId="{A4D3D998-F50E-409D-B7DA-9325C8B6C2C7}" destId="{F9A8451A-2D8C-4AA0-92AB-4495D1B6CD08}" srcOrd="0" destOrd="0" parTransId="{51E366BB-D91E-457A-AB42-46E1AD2CE426}" sibTransId="{DCD7FA9E-88D7-4860-8EA0-F9E4C2588C0E}"/>
    <dgm:cxn modelId="{C6042569-D35F-438B-BDE8-91F736684D6A}" srcId="{A4D3D998-F50E-409D-B7DA-9325C8B6C2C7}" destId="{60B0C512-C123-48A5-9EED-EC6036F2DF8B}" srcOrd="2" destOrd="0" parTransId="{6A5E5CF2-A30A-48DA-849F-CB49519D0AD5}" sibTransId="{6138233A-1029-405D-8231-DC9F1FAF0C80}"/>
    <dgm:cxn modelId="{1667C4F8-AE2D-4877-A940-7B508AEF7747}" type="presOf" srcId="{F9A8451A-2D8C-4AA0-92AB-4495D1B6CD08}" destId="{67F07707-858B-4D11-B137-ACCCBE760CA7}" srcOrd="0" destOrd="0" presId="urn:microsoft.com/office/officeart/2005/8/layout/hChevron3"/>
    <dgm:cxn modelId="{8F9E61A6-4FD3-45FB-ABC5-375A8FAAE0AE}" type="presOf" srcId="{A4D3D998-F50E-409D-B7DA-9325C8B6C2C7}" destId="{07BCEA54-E51C-4C2D-986A-0DDD256B4979}" srcOrd="0" destOrd="0" presId="urn:microsoft.com/office/officeart/2005/8/layout/hChevron3"/>
    <dgm:cxn modelId="{E0CC4718-9871-430C-89A8-EA2CD0C1805E}" type="presOf" srcId="{355B4BF4-1F3B-44B7-A7DC-268A71BECD3E}" destId="{592021DE-F433-449D-BD01-B8EBFFF2F963}" srcOrd="0" destOrd="0" presId="urn:microsoft.com/office/officeart/2005/8/layout/hChevron3"/>
    <dgm:cxn modelId="{736B9E86-1D82-4641-BE3D-77BE357C8C3A}" srcId="{A4D3D998-F50E-409D-B7DA-9325C8B6C2C7}" destId="{355B4BF4-1F3B-44B7-A7DC-268A71BECD3E}" srcOrd="1" destOrd="0" parTransId="{282CAED0-1B3C-42DE-82EE-0F6057442C6C}" sibTransId="{A30A1ED6-BC43-4B1E-91AB-E4DA90370D5F}"/>
    <dgm:cxn modelId="{5233C16C-30E0-44B1-B4CE-83ED6A3C2A40}" type="presOf" srcId="{60B0C512-C123-48A5-9EED-EC6036F2DF8B}" destId="{33D28D2B-7526-4470-9785-399680A59554}" srcOrd="0" destOrd="0" presId="urn:microsoft.com/office/officeart/2005/8/layout/hChevron3"/>
    <dgm:cxn modelId="{38DAD47D-264F-4892-80F1-A7151D119524}" type="presParOf" srcId="{07BCEA54-E51C-4C2D-986A-0DDD256B4979}" destId="{67F07707-858B-4D11-B137-ACCCBE760CA7}" srcOrd="0" destOrd="0" presId="urn:microsoft.com/office/officeart/2005/8/layout/hChevron3"/>
    <dgm:cxn modelId="{3BB34802-3D59-4955-83F7-351CE3BF0507}" type="presParOf" srcId="{07BCEA54-E51C-4C2D-986A-0DDD256B4979}" destId="{99EE797D-7355-46C8-800A-2C6F71D01FA8}" srcOrd="1" destOrd="0" presId="urn:microsoft.com/office/officeart/2005/8/layout/hChevron3"/>
    <dgm:cxn modelId="{526164F2-C850-4C68-82B6-3B5870A9B078}" type="presParOf" srcId="{07BCEA54-E51C-4C2D-986A-0DDD256B4979}" destId="{592021DE-F433-449D-BD01-B8EBFFF2F963}" srcOrd="2" destOrd="0" presId="urn:microsoft.com/office/officeart/2005/8/layout/hChevron3"/>
    <dgm:cxn modelId="{C8226A6A-51B4-41AF-BF98-E290FD7BDEA9}" type="presParOf" srcId="{07BCEA54-E51C-4C2D-986A-0DDD256B4979}" destId="{C3200425-E81B-4D3C-A7B5-C84A7DBD4DD4}" srcOrd="3" destOrd="0" presId="urn:microsoft.com/office/officeart/2005/8/layout/hChevron3"/>
    <dgm:cxn modelId="{D7DE4AB5-BA35-498E-AD73-66745DC39A94}" type="presParOf" srcId="{07BCEA54-E51C-4C2D-986A-0DDD256B4979}" destId="{33D28D2B-7526-4470-9785-399680A5955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6212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774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652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12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637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023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40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97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350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7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23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23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25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477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16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598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54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>
                <a:solidFill>
                  <a:srgbClr val="FF0000"/>
                </a:solidFill>
              </a:rPr>
              <a:t>Causas</a:t>
            </a:r>
            <a:r>
              <a:rPr lang="es-ES" dirty="0"/>
              <a:t> que pueden ser </a:t>
            </a:r>
            <a:r>
              <a:rPr lang="es-ES" dirty="0">
                <a:solidFill>
                  <a:srgbClr val="FF0000"/>
                </a:solidFill>
              </a:rPr>
              <a:t>responsables</a:t>
            </a:r>
            <a:r>
              <a:rPr lang="es-ES" dirty="0"/>
              <a:t> de una </a:t>
            </a:r>
            <a:r>
              <a:rPr lang="es-ES" dirty="0">
                <a:solidFill>
                  <a:srgbClr val="FF0000"/>
                </a:solidFill>
              </a:rPr>
              <a:t>enfermedad, lesión o daño</a:t>
            </a:r>
            <a:r>
              <a:rPr lang="es-ES" dirty="0"/>
              <a:t>, como consecuencia de la actividad que se realiza o el medio en el cual se permanece durante el desempeño de la actividad []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284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13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45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58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1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860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989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0DB7C4"/>
                </a:solidFill>
              </a:rPr>
              <a:t>”</a:t>
            </a:r>
            <a:endParaRPr sz="7200" b="1">
              <a:solidFill>
                <a:srgbClr val="0DB7C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-cambridge-org.ezproxy.javeriana.edu.co/core/article/workrelated-unintentional-injuries-associated-with-hurricane-sandy-in-new-jersey/AB0220A1F1E274EA41B0C2A33D0F2DCB" TargetMode="External"/><Relationship Id="rId3" Type="http://schemas.openxmlformats.org/officeDocument/2006/relationships/hyperlink" Target="http://dialnet.unirioja.es/servlet/oaiart?codigo=2995368" TargetMode="External"/><Relationship Id="rId7" Type="http://schemas.openxmlformats.org/officeDocument/2006/relationships/hyperlink" Target="http://www.tandfonline.com/doi/abs/10.1080/10803548.2008.1107677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lc.jst.go.jp/DN/JALC/10007643537?from=SUMMON" TargetMode="External"/><Relationship Id="rId5" Type="http://schemas.openxmlformats.org/officeDocument/2006/relationships/hyperlink" Target="https://www.sciencedirect.com/science/article/pii/S0925753517315631" TargetMode="External"/><Relationship Id="rId10" Type="http://schemas.openxmlformats.org/officeDocument/2006/relationships/hyperlink" Target="https://www.ncbi.nlm.nih.gov/pubmed/24707177" TargetMode="External"/><Relationship Id="rId4" Type="http://schemas.openxmlformats.org/officeDocument/2006/relationships/hyperlink" Target="https://www.ncbi.nlm.nih.gov/pubmed/30095587" TargetMode="External"/><Relationship Id="rId9" Type="http://schemas.openxmlformats.org/officeDocument/2006/relationships/hyperlink" Target="https://www.ncbi.nlm.nih.gov/pubmed/2588021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/29560330" TargetMode="External"/><Relationship Id="rId3" Type="http://schemas.openxmlformats.org/officeDocument/2006/relationships/hyperlink" Target="http://www.tandfonline.com/doi/abs/10.1080/00140130903067771" TargetMode="External"/><Relationship Id="rId7" Type="http://schemas.openxmlformats.org/officeDocument/2006/relationships/hyperlink" Target="http://hdl.handle.net/2027/uc1.31210011098603" TargetMode="External"/><Relationship Id="rId12" Type="http://schemas.openxmlformats.org/officeDocument/2006/relationships/hyperlink" Target="https://journals.sagepub.com/doi/full/10.1177/154193121360174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cbi.nlm.nih.gov/pubmed/30855601" TargetMode="External"/><Relationship Id="rId11" Type="http://schemas.openxmlformats.org/officeDocument/2006/relationships/hyperlink" Target="https://ieeexplore.ieee.org/document/7299638" TargetMode="External"/><Relationship Id="rId5" Type="http://schemas.openxmlformats.org/officeDocument/2006/relationships/hyperlink" Target="http://www.tandfonline.com/doi/abs/10.1080/08959285.2015.1021040" TargetMode="External"/><Relationship Id="rId10" Type="http://schemas.openxmlformats.org/officeDocument/2006/relationships/hyperlink" Target="https://www.sciencedirect.com/science/article/pii/S092658051830013X" TargetMode="External"/><Relationship Id="rId4" Type="http://schemas.openxmlformats.org/officeDocument/2006/relationships/hyperlink" Target="https://www.jstor.org/stable/40967527" TargetMode="External"/><Relationship Id="rId9" Type="http://schemas.openxmlformats.org/officeDocument/2006/relationships/hyperlink" Target="https://ieeexplore.ieee.org/document/651320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0018720817753907" TargetMode="External"/><Relationship Id="rId7" Type="http://schemas.openxmlformats.org/officeDocument/2006/relationships/hyperlink" Target="https://www.sciencedirect.com/science/article/pii/S016786551830130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earch.proquest.com/docview/1913622430" TargetMode="External"/><Relationship Id="rId5" Type="http://schemas.openxmlformats.org/officeDocument/2006/relationships/hyperlink" Target="https://www.sciencedirect.com/science/article/pii/S0262885617301191" TargetMode="External"/><Relationship Id="rId4" Type="http://schemas.openxmlformats.org/officeDocument/2006/relationships/hyperlink" Target="https://www.sciencedirect.com/science/article/pii/S000368701730056X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893608008000944" TargetMode="External"/><Relationship Id="rId3" Type="http://schemas.openxmlformats.org/officeDocument/2006/relationships/hyperlink" Target="https://arxiv.org/abs/1604.03489" TargetMode="External"/><Relationship Id="rId7" Type="http://schemas.openxmlformats.org/officeDocument/2006/relationships/hyperlink" Target="https://www.ncbi.nlm.nih.gov/pubmed/2938574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urnals.sagepub.com/doi/full/10.1177/0963721417698535" TargetMode="External"/><Relationship Id="rId11" Type="http://schemas.openxmlformats.org/officeDocument/2006/relationships/hyperlink" Target="https://www.ncbi.nlm.nih.gov/pubmed/15943210" TargetMode="External"/><Relationship Id="rId5" Type="http://schemas.openxmlformats.org/officeDocument/2006/relationships/hyperlink" Target="https://www.sciencedirect.com/science/article/pii/S0190740916302055" TargetMode="External"/><Relationship Id="rId10" Type="http://schemas.openxmlformats.org/officeDocument/2006/relationships/hyperlink" Target="https://ieeexplore.ieee.org/document/7812588" TargetMode="External"/><Relationship Id="rId4" Type="http://schemas.openxmlformats.org/officeDocument/2006/relationships/hyperlink" Target="https://www.openaire.eu/search/publication?articleId=narcis______::72fa20eaf2f70373b9f4223ed8789f52" TargetMode="External"/><Relationship Id="rId9" Type="http://schemas.openxmlformats.org/officeDocument/2006/relationships/hyperlink" Target="https://www.sciencedirect.com/science/article/pii/S016926071730873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salud.gov.c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399700" y="1126538"/>
            <a:ext cx="7411166" cy="2658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CO" sz="5400" dirty="0" err="1" smtClean="0"/>
              <a:t>Dauru</a:t>
            </a:r>
            <a:r>
              <a:rPr lang="es-CO" sz="5400" dirty="0" err="1"/>
              <a:t>xü</a:t>
            </a:r>
            <a:r>
              <a:rPr lang="en" sz="4800" dirty="0" smtClean="0"/>
              <a:t>:</a:t>
            </a:r>
            <a:r>
              <a:rPr lang="en" sz="4800" dirty="0"/>
              <a:t/>
            </a:r>
            <a:br>
              <a:rPr lang="en" sz="4800" dirty="0"/>
            </a:br>
            <a:r>
              <a:rPr lang="en" sz="3200" dirty="0"/>
              <a:t>Reconocimiento multimodal de </a:t>
            </a:r>
            <a:r>
              <a:rPr lang="es-CO" sz="3200" dirty="0" smtClean="0"/>
              <a:t>efectos de factores de riesgo  </a:t>
            </a:r>
            <a:r>
              <a:rPr lang="es-CO" sz="3200" dirty="0"/>
              <a:t>en la salud mental</a:t>
            </a:r>
            <a:r>
              <a:rPr lang="en" sz="3200" dirty="0"/>
              <a:t> </a:t>
            </a:r>
            <a:r>
              <a:rPr lang="en" sz="3200" dirty="0" smtClean="0"/>
              <a:t>de </a:t>
            </a:r>
            <a:r>
              <a:rPr lang="en" sz="3200" dirty="0"/>
              <a:t>trabajadores de oficina</a:t>
            </a:r>
            <a:endParaRPr dirty="0"/>
          </a:p>
        </p:txBody>
      </p:sp>
      <p:grpSp>
        <p:nvGrpSpPr>
          <p:cNvPr id="10" name="Google Shape;117;p17"/>
          <p:cNvGrpSpPr/>
          <p:nvPr/>
        </p:nvGrpSpPr>
        <p:grpSpPr>
          <a:xfrm>
            <a:off x="7377066" y="1317269"/>
            <a:ext cx="433800" cy="433800"/>
            <a:chOff x="5444475" y="717525"/>
            <a:chExt cx="433800" cy="433800"/>
          </a:xfrm>
        </p:grpSpPr>
        <p:sp>
          <p:nvSpPr>
            <p:cNvPr id="11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9" t="69140" r="23119" b="9128"/>
          <a:stretch/>
        </p:blipFill>
        <p:spPr>
          <a:xfrm>
            <a:off x="387917" y="116950"/>
            <a:ext cx="2186242" cy="8298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902006" y="4420763"/>
            <a:ext cx="181772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Presentado por:</a:t>
            </a:r>
          </a:p>
          <a:p>
            <a:r>
              <a:rPr lang="en" sz="16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Ronald Rodríguez </a:t>
            </a:r>
            <a:endParaRPr lang="es-CO" sz="1600" dirty="0">
              <a:solidFill>
                <a:schemeClr val="tx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5120640"/>
            <a:ext cx="9144000" cy="4571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0" y="5000183"/>
            <a:ext cx="9144000" cy="28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/>
          <p:cNvSpPr/>
          <p:nvPr/>
        </p:nvSpPr>
        <p:spPr>
          <a:xfrm>
            <a:off x="0" y="5050983"/>
            <a:ext cx="9144000" cy="396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D266335B-38E7-41D2-98C1-B79573C5FC43}"/>
              </a:ext>
            </a:extLst>
          </p:cNvPr>
          <p:cNvSpPr/>
          <p:nvPr/>
        </p:nvSpPr>
        <p:spPr>
          <a:xfrm>
            <a:off x="4998720" y="4420763"/>
            <a:ext cx="17297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Director</a:t>
            </a:r>
            <a:r>
              <a:rPr lang="en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:</a:t>
            </a:r>
          </a:p>
          <a:p>
            <a:r>
              <a:rPr lang="es-CO" sz="16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Enrique González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84C8E40D-55A9-4D8A-80A6-978103E8BB0B}"/>
              </a:ext>
            </a:extLst>
          </p:cNvPr>
          <p:cNvSpPr/>
          <p:nvPr/>
        </p:nvSpPr>
        <p:spPr>
          <a:xfrm>
            <a:off x="399699" y="3862314"/>
            <a:ext cx="59042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osis"/>
                <a:sym typeface="Dosis"/>
              </a:rPr>
              <a:t>* Daurux</a:t>
            </a:r>
            <a:r>
              <a:rPr lang="es-CO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ü significa vigilante en el idioma </a:t>
            </a:r>
            <a:r>
              <a:rPr lang="es-CO" sz="1100" dirty="0" err="1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ticuna</a:t>
            </a:r>
            <a:r>
              <a:rPr lang="es-CO" sz="11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Dosis"/>
              </a:rPr>
              <a:t>. Diccionario bilingüe español-</a:t>
            </a:r>
            <a:r>
              <a:rPr lang="es-CO" sz="1100" dirty="0" err="1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Dosis"/>
              </a:rPr>
              <a:t>ticuna</a:t>
            </a:r>
            <a:r>
              <a:rPr lang="es-CO" sz="11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Dosis"/>
              </a:rPr>
              <a:t> [DTILV</a:t>
            </a:r>
            <a:r>
              <a:rPr lang="es-CO" sz="11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s-CO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2016</a:t>
            </a:r>
            <a:r>
              <a:rPr lang="es-CO" sz="110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Dosis"/>
              </a:rPr>
              <a:t>]</a:t>
            </a:r>
            <a:endParaRPr lang="es-CO" sz="11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Dosi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4E2BD6B6-BDEF-45F9-A713-C69EA4D59BDE}"/>
              </a:ext>
            </a:extLst>
          </p:cNvPr>
          <p:cNvSpPr/>
          <p:nvPr/>
        </p:nvSpPr>
        <p:spPr>
          <a:xfrm>
            <a:off x="241279" y="4426386"/>
            <a:ext cx="40631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Propuesta de proyecto de grado:</a:t>
            </a:r>
          </a:p>
          <a:p>
            <a:r>
              <a:rPr lang="es-CO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Maestría en Ingeniería de Sistemas y Computación.</a:t>
            </a:r>
          </a:p>
          <a:p>
            <a:r>
              <a:rPr lang="es-CO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Maestría en Analítica para la inteligencia de negocios.</a:t>
            </a:r>
            <a:endParaRPr lang="es-CO" sz="1600" dirty="0">
              <a:solidFill>
                <a:schemeClr val="tx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5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06464" y="1054061"/>
            <a:ext cx="8354656" cy="3722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2400"/>
              <a:buFont typeface="Arial" panose="020B0604020202020204" pitchFamily="34" charset="0"/>
              <a:buChar char="•"/>
            </a:pPr>
            <a:r>
              <a:rPr lang="es-CO" sz="2400" dirty="0" smtClean="0"/>
              <a:t>Ergonomía[</a:t>
            </a:r>
            <a:r>
              <a:rPr lang="es-CO" sz="2400" dirty="0" err="1" smtClean="0"/>
              <a:t>Yong-Ren</a:t>
            </a:r>
            <a:r>
              <a:rPr lang="es-CO" sz="2400" dirty="0" smtClean="0"/>
              <a:t>, 2012]</a:t>
            </a:r>
          </a:p>
          <a:p>
            <a:pPr lvl="1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s-CO" sz="2400" dirty="0" smtClean="0"/>
              <a:t>Goniometría</a:t>
            </a:r>
          </a:p>
          <a:p>
            <a:pPr lvl="1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s-CO" sz="2400" dirty="0" smtClean="0"/>
              <a:t>Electromiografía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s-CO" sz="2400" dirty="0" smtClean="0"/>
              <a:t>Estrés</a:t>
            </a:r>
          </a:p>
          <a:p>
            <a:pPr lvl="1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s-CO" sz="2400" dirty="0" smtClean="0"/>
              <a:t>Diagnósticos con EEG[</a:t>
            </a:r>
            <a:r>
              <a:rPr lang="es-CO" sz="2400" dirty="0" err="1" smtClean="0"/>
              <a:t>Jebelli</a:t>
            </a:r>
            <a:r>
              <a:rPr lang="es-CO" sz="2400" dirty="0" smtClean="0"/>
              <a:t>, 2018]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s-CO" sz="2400" dirty="0" smtClean="0"/>
              <a:t>Estado de ánimo</a:t>
            </a:r>
          </a:p>
          <a:p>
            <a:pPr lvl="1">
              <a:spcBef>
                <a:spcPts val="600"/>
              </a:spcBef>
              <a:buSzPts val="2400"/>
              <a:buFont typeface="Arial" panose="020B0604020202020204" pitchFamily="34" charset="0"/>
              <a:buChar char="•"/>
            </a:pPr>
            <a:r>
              <a:rPr lang="es-CO" sz="2400" dirty="0" smtClean="0"/>
              <a:t>Dispositivos móviles[</a:t>
            </a:r>
            <a:r>
              <a:rPr lang="es-CO" sz="2400" dirty="0"/>
              <a:t>Z. </a:t>
            </a:r>
            <a:r>
              <a:rPr lang="es-CO" sz="2400" dirty="0" err="1"/>
              <a:t>Zhu</a:t>
            </a:r>
            <a:r>
              <a:rPr lang="es-CO" sz="2400" i="1" dirty="0"/>
              <a:t> </a:t>
            </a:r>
            <a:r>
              <a:rPr lang="es-CO" sz="2400" i="1" dirty="0" smtClean="0"/>
              <a:t>, 2016</a:t>
            </a:r>
            <a:r>
              <a:rPr lang="es-CO" sz="2400" dirty="0" smtClean="0"/>
              <a:t>]</a:t>
            </a:r>
            <a:endParaRPr lang="es-CO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6" name="Google Shape;111;p17"/>
          <p:cNvSpPr txBox="1">
            <a:spLocks/>
          </p:cNvSpPr>
          <p:nvPr/>
        </p:nvSpPr>
        <p:spPr>
          <a:xfrm>
            <a:off x="844424" y="5598"/>
            <a:ext cx="7485561" cy="68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s-CO" sz="3200" dirty="0" smtClean="0"/>
              <a:t>Tecnologías de apoyo en la evaluación de FRP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63445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572" y="3836773"/>
            <a:ext cx="1582344" cy="45031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448" y="4437165"/>
            <a:ext cx="1536404" cy="5631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572" y="3388902"/>
            <a:ext cx="1617116" cy="2414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E1D4861A-E5DE-421D-9201-5AA5D0547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94" r="26370" b="4658"/>
          <a:stretch/>
        </p:blipFill>
        <p:spPr>
          <a:xfrm>
            <a:off x="1341004" y="971664"/>
            <a:ext cx="1101045" cy="7532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B6A7D94F-E0F6-4D61-B665-09540C0D8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01" t="6667" r="31259" b="11193"/>
          <a:stretch/>
        </p:blipFill>
        <p:spPr>
          <a:xfrm>
            <a:off x="1332084" y="1753424"/>
            <a:ext cx="1111292" cy="9735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3BFFD055-8479-49CD-B35A-289D58E1BE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66" t="12446" r="18500" b="4888"/>
          <a:stretch/>
        </p:blipFill>
        <p:spPr>
          <a:xfrm>
            <a:off x="2485348" y="970356"/>
            <a:ext cx="1101046" cy="7558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0D8D1AC1-233F-4C23-B04B-71973F7249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332" r="4834" b="5821"/>
          <a:stretch/>
        </p:blipFill>
        <p:spPr>
          <a:xfrm>
            <a:off x="2485348" y="1748004"/>
            <a:ext cx="1111294" cy="97355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F0A909C5-44A9-4B3B-B5ED-846F2F7F2E92}"/>
              </a:ext>
            </a:extLst>
          </p:cNvPr>
          <p:cNvSpPr/>
          <p:nvPr/>
        </p:nvSpPr>
        <p:spPr>
          <a:xfrm>
            <a:off x="1061729" y="635349"/>
            <a:ext cx="2923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CO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Seguridad del entorno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1528195C-6AB7-45F5-BD6C-F0F132E69483}"/>
              </a:ext>
            </a:extLst>
          </p:cNvPr>
          <p:cNvSpPr/>
          <p:nvPr/>
        </p:nvSpPr>
        <p:spPr>
          <a:xfrm>
            <a:off x="749916" y="2850499"/>
            <a:ext cx="3298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Valoración </a:t>
            </a:r>
            <a:r>
              <a:rPr lang="es-CO" b="1" dirty="0" smtClean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y acompañamiento psicológico</a:t>
            </a:r>
            <a:endParaRPr lang="es-CO" b="1" dirty="0">
              <a:solidFill>
                <a:srgbClr val="00206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11E70CEC-4E75-4C38-B9D7-5BCA18605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2331" y="1890684"/>
            <a:ext cx="1382768" cy="691384"/>
          </a:xfrm>
          <a:prstGeom prst="rect">
            <a:avLst/>
          </a:prstGeom>
        </p:spPr>
      </p:pic>
      <p:pic>
        <p:nvPicPr>
          <p:cNvPr id="16" name="Imagen 15" descr="Imagen que contiene edificio&#10;&#10;Descripción generada automáticamente">
            <a:extLst>
              <a:ext uri="{FF2B5EF4-FFF2-40B4-BE49-F238E27FC236}">
                <a16:creationId xmlns:a16="http://schemas.microsoft.com/office/drawing/2014/main" xmlns="" id="{50AC0EFD-2001-4A21-ACA0-DB475CC38F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889" y="1147969"/>
            <a:ext cx="1185710" cy="47428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2"/>
          <a:srcRect l="50844" t="36620" r="12892" b="12806"/>
          <a:stretch/>
        </p:blipFill>
        <p:spPr>
          <a:xfrm>
            <a:off x="1364090" y="3367917"/>
            <a:ext cx="2222303" cy="1742404"/>
          </a:xfrm>
          <a:prstGeom prst="rect">
            <a:avLst/>
          </a:prstGeom>
        </p:spPr>
      </p:pic>
      <p:sp>
        <p:nvSpPr>
          <p:cNvPr id="26" name="Google Shape;111;p17"/>
          <p:cNvSpPr txBox="1">
            <a:spLocks/>
          </p:cNvSpPr>
          <p:nvPr/>
        </p:nvSpPr>
        <p:spPr>
          <a:xfrm>
            <a:off x="669525" y="-6630"/>
            <a:ext cx="7485561" cy="68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s-CO" sz="3200" dirty="0" smtClean="0"/>
              <a:t>Tecnologías de apoyo en la prevención de FRP</a:t>
            </a:r>
            <a:endParaRPr lang="es-CO" sz="3200" dirty="0"/>
          </a:p>
        </p:txBody>
      </p:sp>
      <p:sp>
        <p:nvSpPr>
          <p:cNvPr id="20" name="Google Shape;112;p17"/>
          <p:cNvSpPr txBox="1">
            <a:spLocks noGrp="1"/>
          </p:cNvSpPr>
          <p:nvPr>
            <p:ph type="body" idx="1"/>
          </p:nvPr>
        </p:nvSpPr>
        <p:spPr>
          <a:xfrm>
            <a:off x="5338689" y="966638"/>
            <a:ext cx="3738472" cy="1754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400"/>
              <a:buFont typeface="Arial" panose="020B0604020202020204" pitchFamily="34" charset="0"/>
              <a:buChar char="•"/>
            </a:pPr>
            <a:r>
              <a:rPr lang="es-CO" sz="1600" dirty="0" smtClean="0"/>
              <a:t>Uso de dispositivos móviles, sensores</a:t>
            </a:r>
          </a:p>
          <a:p>
            <a:pPr>
              <a:buSzPts val="2400"/>
              <a:buFont typeface="Arial" panose="020B0604020202020204" pitchFamily="34" charset="0"/>
              <a:buChar char="•"/>
            </a:pPr>
            <a:r>
              <a:rPr lang="es-CO" sz="1600" dirty="0" smtClean="0"/>
              <a:t>Alertas y reportes en corto tiempo</a:t>
            </a:r>
          </a:p>
          <a:p>
            <a:pPr>
              <a:buSzPts val="2400"/>
              <a:buFont typeface="Arial" panose="020B0604020202020204" pitchFamily="34" charset="0"/>
              <a:buChar char="•"/>
            </a:pPr>
            <a:r>
              <a:rPr lang="es-CO" sz="1600" dirty="0" smtClean="0"/>
              <a:t>Orientado a factores de riesgo químico, biológico y psicosociales en la parte física</a:t>
            </a:r>
          </a:p>
          <a:p>
            <a:pPr>
              <a:buSzPts val="2400"/>
              <a:buFont typeface="Arial" panose="020B0604020202020204" pitchFamily="34" charset="0"/>
              <a:buChar char="•"/>
            </a:pPr>
            <a:endParaRPr lang="es-CO" sz="1600" dirty="0" smtClean="0"/>
          </a:p>
        </p:txBody>
      </p:sp>
      <p:sp>
        <p:nvSpPr>
          <p:cNvPr id="2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5340259" y="3013499"/>
            <a:ext cx="3656030" cy="19831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400"/>
              <a:buFont typeface="Arial" panose="020B0604020202020204" pitchFamily="34" charset="0"/>
              <a:buChar char="•"/>
            </a:pPr>
            <a:r>
              <a:rPr lang="es-CO" sz="1600" dirty="0" smtClean="0"/>
              <a:t>Plataforma web con extensión a aplicaciones móviles</a:t>
            </a:r>
          </a:p>
          <a:p>
            <a:pPr>
              <a:buSzPts val="2400"/>
              <a:buFont typeface="Arial" panose="020B0604020202020204" pitchFamily="34" charset="0"/>
              <a:buChar char="•"/>
            </a:pPr>
            <a:r>
              <a:rPr lang="es-CO" sz="1600" dirty="0" smtClean="0"/>
              <a:t>Soportado con técnicas de clasificación de IA</a:t>
            </a:r>
            <a:endParaRPr lang="es-CO" sz="1600" dirty="0"/>
          </a:p>
          <a:p>
            <a:pPr>
              <a:buSzPts val="2400"/>
              <a:buFont typeface="Arial" panose="020B0604020202020204" pitchFamily="34" charset="0"/>
              <a:buChar char="•"/>
            </a:pPr>
            <a:r>
              <a:rPr lang="es-CO" sz="1600" dirty="0" smtClean="0"/>
              <a:t>Orientado a la valoración y tratamiento </a:t>
            </a:r>
            <a:r>
              <a:rPr lang="es-CO" sz="1600" dirty="0"/>
              <a:t>de trastornos </a:t>
            </a:r>
            <a:r>
              <a:rPr lang="es-CO" sz="1600" dirty="0" smtClean="0"/>
              <a:t>mentales</a:t>
            </a:r>
          </a:p>
          <a:p>
            <a:pPr>
              <a:buSzPts val="2400"/>
              <a:buFont typeface="Arial" panose="020B0604020202020204" pitchFamily="34" charset="0"/>
              <a:buChar char="•"/>
            </a:pPr>
            <a:endParaRPr lang="es-CO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863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4639166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Limitaciónes de adopción de soluciones tecnológicas*</a:t>
            </a:r>
            <a:endParaRPr sz="3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1140000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s-CO" b="1" dirty="0"/>
              <a:t>Costos</a:t>
            </a:r>
            <a:endParaRPr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smtClean="0"/>
              <a:t>Implantación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smtClean="0"/>
              <a:t>Tiempo </a:t>
            </a:r>
            <a:r>
              <a:rPr lang="es-CO" dirty="0"/>
              <a:t>de evaluación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Interrupción en actividades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s-CO" b="1" dirty="0"/>
              <a:t>S</a:t>
            </a:r>
            <a:r>
              <a:rPr lang="en" b="1" dirty="0"/>
              <a:t>esgo </a:t>
            </a:r>
            <a:r>
              <a:rPr lang="en" b="1" dirty="0" smtClean="0"/>
              <a:t>en los datos</a:t>
            </a:r>
            <a:endParaRPr lang="en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Predisposición en las </a:t>
            </a:r>
            <a:r>
              <a:rPr lang="es-CO" dirty="0" smtClean="0"/>
              <a:t>personas</a:t>
            </a:r>
            <a:endParaRPr lang="e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Incomodidad con </a:t>
            </a:r>
            <a:r>
              <a:rPr lang="es-CO" dirty="0" smtClean="0"/>
              <a:t>los sensores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b="1" dirty="0" smtClean="0"/>
              <a:t>Privacidad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 smtClean="0"/>
              <a:t>Datos personales</a:t>
            </a:r>
          </a:p>
          <a:p>
            <a:pPr lvl="1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Rectángulo 4"/>
          <p:cNvSpPr/>
          <p:nvPr/>
        </p:nvSpPr>
        <p:spPr>
          <a:xfrm>
            <a:off x="946673" y="4822401"/>
            <a:ext cx="82147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smtClean="0">
                <a:solidFill>
                  <a:srgbClr val="415665"/>
                </a:solidFill>
                <a:latin typeface="Source Sans Pro" panose="020B0604020202020204" charset="0"/>
                <a:ea typeface="Source Sans Pro"/>
              </a:rPr>
              <a:t>*</a:t>
            </a:r>
            <a:r>
              <a:rPr lang="es-CO" sz="1100" dirty="0">
                <a:latin typeface="Source Sans Pro" panose="020B0604020202020204" charset="0"/>
              </a:rPr>
              <a:t> </a:t>
            </a:r>
            <a:r>
              <a:rPr lang="es-CO" sz="1100" dirty="0" err="1">
                <a:latin typeface="Source Sans Pro" panose="020B0604020202020204" charset="0"/>
              </a:rPr>
              <a:t>Barriers</a:t>
            </a:r>
            <a:r>
              <a:rPr lang="es-CO" sz="1100" dirty="0">
                <a:latin typeface="Source Sans Pro" panose="020B0604020202020204" charset="0"/>
              </a:rPr>
              <a:t> to </a:t>
            </a:r>
            <a:r>
              <a:rPr lang="es-CO" sz="1100" dirty="0" err="1">
                <a:latin typeface="Source Sans Pro" panose="020B0604020202020204" charset="0"/>
              </a:rPr>
              <a:t>the</a:t>
            </a:r>
            <a:r>
              <a:rPr lang="es-CO" sz="1100" dirty="0">
                <a:latin typeface="Source Sans Pro" panose="020B0604020202020204" charset="0"/>
              </a:rPr>
              <a:t> </a:t>
            </a:r>
            <a:r>
              <a:rPr lang="es-CO" sz="1100" dirty="0" err="1">
                <a:latin typeface="Source Sans Pro" panose="020B0604020202020204" charset="0"/>
              </a:rPr>
              <a:t>Adoption</a:t>
            </a:r>
            <a:r>
              <a:rPr lang="es-CO" sz="1100" dirty="0">
                <a:latin typeface="Source Sans Pro" panose="020B0604020202020204" charset="0"/>
              </a:rPr>
              <a:t> of </a:t>
            </a:r>
            <a:r>
              <a:rPr lang="es-CO" sz="1100" dirty="0" err="1">
                <a:latin typeface="Source Sans Pro" panose="020B0604020202020204" charset="0"/>
              </a:rPr>
              <a:t>Wearable</a:t>
            </a:r>
            <a:r>
              <a:rPr lang="es-CO" sz="1100" dirty="0">
                <a:latin typeface="Source Sans Pro" panose="020B0604020202020204" charset="0"/>
              </a:rPr>
              <a:t> </a:t>
            </a:r>
            <a:r>
              <a:rPr lang="es-CO" sz="1100" dirty="0" err="1">
                <a:latin typeface="Source Sans Pro" panose="020B0604020202020204" charset="0"/>
              </a:rPr>
              <a:t>Sensors</a:t>
            </a:r>
            <a:r>
              <a:rPr lang="es-CO" sz="1100" dirty="0">
                <a:latin typeface="Source Sans Pro" panose="020B0604020202020204" charset="0"/>
              </a:rPr>
              <a:t> in </a:t>
            </a:r>
            <a:r>
              <a:rPr lang="es-CO" sz="1100" dirty="0" err="1">
                <a:latin typeface="Source Sans Pro" panose="020B0604020202020204" charset="0"/>
              </a:rPr>
              <a:t>the</a:t>
            </a:r>
            <a:r>
              <a:rPr lang="es-CO" sz="1100" dirty="0">
                <a:latin typeface="Source Sans Pro" panose="020B0604020202020204" charset="0"/>
              </a:rPr>
              <a:t> </a:t>
            </a:r>
            <a:r>
              <a:rPr lang="es-CO" sz="1100" dirty="0" err="1">
                <a:latin typeface="Source Sans Pro" panose="020B0604020202020204" charset="0"/>
              </a:rPr>
              <a:t>Workplace</a:t>
            </a:r>
            <a:r>
              <a:rPr lang="es-CO" sz="1100" dirty="0">
                <a:latin typeface="Source Sans Pro" panose="020B0604020202020204" charset="0"/>
              </a:rPr>
              <a:t>: A </a:t>
            </a:r>
            <a:r>
              <a:rPr lang="es-CO" sz="1100" dirty="0" err="1">
                <a:latin typeface="Source Sans Pro" panose="020B0604020202020204" charset="0"/>
              </a:rPr>
              <a:t>Survey</a:t>
            </a:r>
            <a:r>
              <a:rPr lang="es-CO" sz="1100" dirty="0">
                <a:latin typeface="Source Sans Pro" panose="020B0604020202020204" charset="0"/>
              </a:rPr>
              <a:t> of </a:t>
            </a:r>
            <a:r>
              <a:rPr lang="es-CO" sz="1100" dirty="0" err="1">
                <a:latin typeface="Source Sans Pro" panose="020B0604020202020204" charset="0"/>
              </a:rPr>
              <a:t>Occupational</a:t>
            </a:r>
            <a:r>
              <a:rPr lang="es-CO" sz="1100" dirty="0">
                <a:latin typeface="Source Sans Pro" panose="020B0604020202020204" charset="0"/>
              </a:rPr>
              <a:t> Safety and </a:t>
            </a:r>
            <a:r>
              <a:rPr lang="es-CO" sz="1100" dirty="0" err="1">
                <a:latin typeface="Source Sans Pro" panose="020B0604020202020204" charset="0"/>
              </a:rPr>
              <a:t>Health</a:t>
            </a:r>
            <a:r>
              <a:rPr lang="es-CO" sz="1100" dirty="0">
                <a:latin typeface="Source Sans Pro" panose="020B0604020202020204" charset="0"/>
              </a:rPr>
              <a:t> </a:t>
            </a:r>
            <a:r>
              <a:rPr lang="es-CO" sz="1100" dirty="0" err="1" smtClean="0">
                <a:latin typeface="Source Sans Pro" panose="020B0604020202020204" charset="0"/>
              </a:rPr>
              <a:t>Professionals</a:t>
            </a:r>
            <a:r>
              <a:rPr lang="es-CO" sz="1100" dirty="0" smtClean="0">
                <a:latin typeface="Source Sans Pro" panose="020B0604020202020204" charset="0"/>
              </a:rPr>
              <a:t> [</a:t>
            </a:r>
            <a:r>
              <a:rPr lang="es-CO" sz="1100" dirty="0" err="1" smtClean="0">
                <a:latin typeface="Source Sans Pro" panose="020B0604020202020204" charset="0"/>
              </a:rPr>
              <a:t>Schall</a:t>
            </a:r>
            <a:r>
              <a:rPr lang="es-CO" sz="1100" dirty="0" smtClean="0">
                <a:latin typeface="Source Sans Pro" panose="020B0604020202020204" charset="0"/>
              </a:rPr>
              <a:t>, 2018]</a:t>
            </a:r>
            <a:endParaRPr lang="es-CO" sz="1100" dirty="0"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0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118795" y="731520"/>
            <a:ext cx="7207623" cy="30382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Problemática: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¿</a:t>
            </a:r>
            <a:r>
              <a:rPr lang="en" dirty="0" smtClean="0"/>
              <a:t>Cómo se puede </a:t>
            </a:r>
            <a:r>
              <a:rPr lang="en" b="1" dirty="0" smtClean="0">
                <a:solidFill>
                  <a:srgbClr val="FF0000"/>
                </a:solidFill>
              </a:rPr>
              <a:t>soportar</a:t>
            </a:r>
            <a:r>
              <a:rPr lang="en" dirty="0" smtClean="0">
                <a:solidFill>
                  <a:srgbClr val="FF0000"/>
                </a:solidFill>
              </a:rPr>
              <a:t> </a:t>
            </a:r>
            <a:r>
              <a:rPr lang="en" dirty="0" smtClean="0">
                <a:solidFill>
                  <a:schemeClr val="bg1"/>
                </a:solidFill>
              </a:rPr>
              <a:t>la</a:t>
            </a:r>
            <a:r>
              <a:rPr lang="en" dirty="0" smtClean="0">
                <a:solidFill>
                  <a:srgbClr val="FF0000"/>
                </a:solidFill>
              </a:rPr>
              <a:t> </a:t>
            </a:r>
            <a:r>
              <a:rPr lang="en" b="1" dirty="0" smtClean="0">
                <a:solidFill>
                  <a:srgbClr val="FF0000"/>
                </a:solidFill>
              </a:rPr>
              <a:t>evaluación</a:t>
            </a:r>
            <a:r>
              <a:rPr lang="en" dirty="0" smtClean="0">
                <a:solidFill>
                  <a:schemeClr val="bg1"/>
                </a:solidFill>
              </a:rPr>
              <a:t> </a:t>
            </a:r>
            <a:r>
              <a:rPr lang="en" dirty="0" smtClean="0"/>
              <a:t>de efectos de factores </a:t>
            </a:r>
            <a:r>
              <a:rPr lang="en" dirty="0" smtClean="0">
                <a:solidFill>
                  <a:schemeClr val="bg1"/>
                </a:solidFill>
              </a:rPr>
              <a:t>de </a:t>
            </a:r>
            <a:r>
              <a:rPr lang="en" b="1" dirty="0" smtClean="0">
                <a:solidFill>
                  <a:srgbClr val="FF0000"/>
                </a:solidFill>
              </a:rPr>
              <a:t>riesgos psicosociales</a:t>
            </a:r>
            <a:r>
              <a:rPr lang="en" dirty="0" smtClean="0"/>
              <a:t> con </a:t>
            </a:r>
            <a:r>
              <a:rPr lang="en" b="1" dirty="0" smtClean="0">
                <a:solidFill>
                  <a:srgbClr val="FF0000"/>
                </a:solidFill>
              </a:rPr>
              <a:t>costos reducidos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en" dirty="0" smtClean="0">
                <a:solidFill>
                  <a:schemeClr val="bg1"/>
                </a:solidFill>
              </a:rPr>
              <a:t>y de una manera </a:t>
            </a:r>
            <a:r>
              <a:rPr lang="en" b="1" dirty="0" smtClean="0">
                <a:solidFill>
                  <a:srgbClr val="FF0000"/>
                </a:solidFill>
              </a:rPr>
              <a:t>no intrusiva</a:t>
            </a:r>
            <a:r>
              <a:rPr lang="en" dirty="0" smtClean="0">
                <a:solidFill>
                  <a:srgbClr val="FF0000"/>
                </a:solidFill>
              </a:rPr>
              <a:t> </a:t>
            </a:r>
            <a:r>
              <a:rPr lang="en" dirty="0" smtClean="0">
                <a:solidFill>
                  <a:schemeClr val="bg1"/>
                </a:solidFill>
              </a:rPr>
              <a:t>en un entorno cerrado de oficina?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2525225"/>
            <a:ext cx="7820026" cy="1159800"/>
          </a:xfrm>
        </p:spPr>
        <p:txBody>
          <a:bodyPr/>
          <a:lstStyle/>
          <a:p>
            <a:r>
              <a:rPr lang="es-CO" dirty="0" smtClean="0"/>
              <a:t>Retos Tecnológicos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2796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/>
          <p:cNvSpPr/>
          <p:nvPr/>
        </p:nvSpPr>
        <p:spPr>
          <a:xfrm>
            <a:off x="5933797" y="2297769"/>
            <a:ext cx="2329669" cy="1107391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5933799" y="3553911"/>
            <a:ext cx="2314538" cy="1423191"/>
          </a:xfrm>
          <a:prstGeom prst="rect">
            <a:avLst/>
          </a:prstGeom>
          <a:solidFill>
            <a:schemeClr val="accent6">
              <a:lumMod val="20000"/>
              <a:lumOff val="8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/>
          <p:cNvSpPr/>
          <p:nvPr/>
        </p:nvSpPr>
        <p:spPr>
          <a:xfrm>
            <a:off x="3410914" y="3573329"/>
            <a:ext cx="2415400" cy="1423191"/>
          </a:xfrm>
          <a:prstGeom prst="rect">
            <a:avLst/>
          </a:prstGeom>
          <a:solidFill>
            <a:schemeClr val="accent6">
              <a:lumMod val="20000"/>
              <a:lumOff val="8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Rectángulo 28"/>
          <p:cNvSpPr/>
          <p:nvPr/>
        </p:nvSpPr>
        <p:spPr>
          <a:xfrm>
            <a:off x="3410912" y="2307182"/>
            <a:ext cx="2415401" cy="1107391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/>
          <p:cNvSpPr/>
          <p:nvPr/>
        </p:nvSpPr>
        <p:spPr>
          <a:xfrm>
            <a:off x="1384220" y="2297992"/>
            <a:ext cx="1919206" cy="1107391"/>
          </a:xfrm>
          <a:prstGeom prst="rect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Rectángulo 27"/>
          <p:cNvSpPr/>
          <p:nvPr/>
        </p:nvSpPr>
        <p:spPr>
          <a:xfrm>
            <a:off x="1384221" y="3574366"/>
            <a:ext cx="1919205" cy="1423191"/>
          </a:xfrm>
          <a:prstGeom prst="rect">
            <a:avLst/>
          </a:prstGeom>
          <a:solidFill>
            <a:schemeClr val="accent6">
              <a:lumMod val="20000"/>
              <a:lumOff val="8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21926" y="99153"/>
            <a:ext cx="5915541" cy="5635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CO" sz="3200" dirty="0" smtClean="0"/>
              <a:t>Retos Tecnológicos</a:t>
            </a:r>
            <a:endParaRPr sz="3200"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45081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" name="Forma libre 6"/>
          <p:cNvSpPr/>
          <p:nvPr/>
        </p:nvSpPr>
        <p:spPr>
          <a:xfrm>
            <a:off x="1588928" y="721226"/>
            <a:ext cx="1539511" cy="1527411"/>
          </a:xfrm>
          <a:custGeom>
            <a:avLst/>
            <a:gdLst>
              <a:gd name="connsiteX0" fmla="*/ 0 w 1009888"/>
              <a:gd name="connsiteY0" fmla="*/ 504944 h 1009888"/>
              <a:gd name="connsiteX1" fmla="*/ 504944 w 1009888"/>
              <a:gd name="connsiteY1" fmla="*/ 0 h 1009888"/>
              <a:gd name="connsiteX2" fmla="*/ 1009888 w 1009888"/>
              <a:gd name="connsiteY2" fmla="*/ 504944 h 1009888"/>
              <a:gd name="connsiteX3" fmla="*/ 504944 w 1009888"/>
              <a:gd name="connsiteY3" fmla="*/ 1009888 h 1009888"/>
              <a:gd name="connsiteX4" fmla="*/ 0 w 1009888"/>
              <a:gd name="connsiteY4" fmla="*/ 504944 h 10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888" h="1009888">
                <a:moveTo>
                  <a:pt x="0" y="504944"/>
                </a:moveTo>
                <a:cubicBezTo>
                  <a:pt x="0" y="226071"/>
                  <a:pt x="226071" y="0"/>
                  <a:pt x="504944" y="0"/>
                </a:cubicBezTo>
                <a:cubicBezTo>
                  <a:pt x="783817" y="0"/>
                  <a:pt x="1009888" y="226071"/>
                  <a:pt x="1009888" y="504944"/>
                </a:cubicBezTo>
                <a:cubicBezTo>
                  <a:pt x="1009888" y="783817"/>
                  <a:pt x="783817" y="1009888"/>
                  <a:pt x="504944" y="1009888"/>
                </a:cubicBezTo>
                <a:cubicBezTo>
                  <a:pt x="226071" y="1009888"/>
                  <a:pt x="0" y="783817"/>
                  <a:pt x="0" y="504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877046"/>
              <a:satOff val="2131"/>
              <a:lumOff val="3480"/>
              <a:alphaOff val="0"/>
            </a:schemeClr>
          </a:fillRef>
          <a:effectRef idx="0">
            <a:schemeClr val="accent4">
              <a:hueOff val="877046"/>
              <a:satOff val="2131"/>
              <a:lumOff val="348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325" tIns="159325" rIns="159325" bIns="15932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kern="1200" dirty="0" smtClean="0"/>
              <a:t>Clasificación de aspectos psicosociales</a:t>
            </a:r>
          </a:p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kern="1200" dirty="0" smtClean="0"/>
              <a:t>(salud mental)</a:t>
            </a:r>
            <a:endParaRPr lang="es-CO" kern="1200" dirty="0"/>
          </a:p>
        </p:txBody>
      </p:sp>
      <p:sp>
        <p:nvSpPr>
          <p:cNvPr id="8" name="Forma libre 7"/>
          <p:cNvSpPr/>
          <p:nvPr/>
        </p:nvSpPr>
        <p:spPr>
          <a:xfrm>
            <a:off x="3135298" y="1192063"/>
            <a:ext cx="585735" cy="585735"/>
          </a:xfrm>
          <a:custGeom>
            <a:avLst/>
            <a:gdLst>
              <a:gd name="connsiteX0" fmla="*/ 77639 w 585735"/>
              <a:gd name="connsiteY0" fmla="*/ 223985 h 585735"/>
              <a:gd name="connsiteX1" fmla="*/ 223985 w 585735"/>
              <a:gd name="connsiteY1" fmla="*/ 223985 h 585735"/>
              <a:gd name="connsiteX2" fmla="*/ 223985 w 585735"/>
              <a:gd name="connsiteY2" fmla="*/ 77639 h 585735"/>
              <a:gd name="connsiteX3" fmla="*/ 361750 w 585735"/>
              <a:gd name="connsiteY3" fmla="*/ 77639 h 585735"/>
              <a:gd name="connsiteX4" fmla="*/ 361750 w 585735"/>
              <a:gd name="connsiteY4" fmla="*/ 223985 h 585735"/>
              <a:gd name="connsiteX5" fmla="*/ 508096 w 585735"/>
              <a:gd name="connsiteY5" fmla="*/ 223985 h 585735"/>
              <a:gd name="connsiteX6" fmla="*/ 508096 w 585735"/>
              <a:gd name="connsiteY6" fmla="*/ 361750 h 585735"/>
              <a:gd name="connsiteX7" fmla="*/ 361750 w 585735"/>
              <a:gd name="connsiteY7" fmla="*/ 361750 h 585735"/>
              <a:gd name="connsiteX8" fmla="*/ 361750 w 585735"/>
              <a:gd name="connsiteY8" fmla="*/ 508096 h 585735"/>
              <a:gd name="connsiteX9" fmla="*/ 223985 w 585735"/>
              <a:gd name="connsiteY9" fmla="*/ 508096 h 585735"/>
              <a:gd name="connsiteX10" fmla="*/ 223985 w 585735"/>
              <a:gd name="connsiteY10" fmla="*/ 361750 h 585735"/>
              <a:gd name="connsiteX11" fmla="*/ 77639 w 585735"/>
              <a:gd name="connsiteY11" fmla="*/ 361750 h 585735"/>
              <a:gd name="connsiteX12" fmla="*/ 77639 w 585735"/>
              <a:gd name="connsiteY12" fmla="*/ 223985 h 58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5735" h="585735">
                <a:moveTo>
                  <a:pt x="77639" y="223985"/>
                </a:moveTo>
                <a:lnTo>
                  <a:pt x="223985" y="223985"/>
                </a:lnTo>
                <a:lnTo>
                  <a:pt x="223985" y="77639"/>
                </a:lnTo>
                <a:lnTo>
                  <a:pt x="361750" y="77639"/>
                </a:lnTo>
                <a:lnTo>
                  <a:pt x="361750" y="223985"/>
                </a:lnTo>
                <a:lnTo>
                  <a:pt x="508096" y="223985"/>
                </a:lnTo>
                <a:lnTo>
                  <a:pt x="508096" y="361750"/>
                </a:lnTo>
                <a:lnTo>
                  <a:pt x="361750" y="361750"/>
                </a:lnTo>
                <a:lnTo>
                  <a:pt x="361750" y="508096"/>
                </a:lnTo>
                <a:lnTo>
                  <a:pt x="223985" y="508096"/>
                </a:lnTo>
                <a:lnTo>
                  <a:pt x="223985" y="361750"/>
                </a:lnTo>
                <a:lnTo>
                  <a:pt x="77639" y="361750"/>
                </a:lnTo>
                <a:lnTo>
                  <a:pt x="77639" y="2239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169395"/>
              <a:satOff val="2842"/>
              <a:lumOff val="4641"/>
              <a:alphaOff val="0"/>
            </a:schemeClr>
          </a:fillRef>
          <a:effectRef idx="0">
            <a:schemeClr val="accent4">
              <a:hueOff val="1169395"/>
              <a:satOff val="2842"/>
              <a:lumOff val="464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639" tIns="223985" rIns="77639" bIns="223985" numCol="1" spcCol="1270" anchor="ctr" anchorCtr="0">
            <a:noAutofit/>
          </a:bodyPr>
          <a:lstStyle/>
          <a:p>
            <a:pPr lvl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CO" sz="700" kern="1200"/>
          </a:p>
        </p:txBody>
      </p:sp>
      <p:sp>
        <p:nvSpPr>
          <p:cNvPr id="9" name="Forma libre 8"/>
          <p:cNvSpPr/>
          <p:nvPr/>
        </p:nvSpPr>
        <p:spPr>
          <a:xfrm>
            <a:off x="3834693" y="733428"/>
            <a:ext cx="1539511" cy="1527411"/>
          </a:xfrm>
          <a:custGeom>
            <a:avLst/>
            <a:gdLst>
              <a:gd name="connsiteX0" fmla="*/ 0 w 1009888"/>
              <a:gd name="connsiteY0" fmla="*/ 504944 h 1009888"/>
              <a:gd name="connsiteX1" fmla="*/ 504944 w 1009888"/>
              <a:gd name="connsiteY1" fmla="*/ 0 h 1009888"/>
              <a:gd name="connsiteX2" fmla="*/ 1009888 w 1009888"/>
              <a:gd name="connsiteY2" fmla="*/ 504944 h 1009888"/>
              <a:gd name="connsiteX3" fmla="*/ 504944 w 1009888"/>
              <a:gd name="connsiteY3" fmla="*/ 1009888 h 1009888"/>
              <a:gd name="connsiteX4" fmla="*/ 0 w 1009888"/>
              <a:gd name="connsiteY4" fmla="*/ 504944 h 10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888" h="1009888">
                <a:moveTo>
                  <a:pt x="0" y="504944"/>
                </a:moveTo>
                <a:cubicBezTo>
                  <a:pt x="0" y="226071"/>
                  <a:pt x="226071" y="0"/>
                  <a:pt x="504944" y="0"/>
                </a:cubicBezTo>
                <a:cubicBezTo>
                  <a:pt x="783817" y="0"/>
                  <a:pt x="1009888" y="226071"/>
                  <a:pt x="1009888" y="504944"/>
                </a:cubicBezTo>
                <a:cubicBezTo>
                  <a:pt x="1009888" y="783817"/>
                  <a:pt x="783817" y="1009888"/>
                  <a:pt x="504944" y="1009888"/>
                </a:cubicBezTo>
                <a:cubicBezTo>
                  <a:pt x="226071" y="1009888"/>
                  <a:pt x="0" y="783817"/>
                  <a:pt x="0" y="504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754093"/>
              <a:satOff val="4262"/>
              <a:lumOff val="6961"/>
              <a:alphaOff val="0"/>
            </a:schemeClr>
          </a:fillRef>
          <a:effectRef idx="0">
            <a:schemeClr val="accent4">
              <a:hueOff val="1754093"/>
              <a:satOff val="4262"/>
              <a:lumOff val="69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325" tIns="159325" rIns="159325" bIns="15932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kern="1200" dirty="0"/>
              <a:t>Bajo Costo</a:t>
            </a:r>
          </a:p>
        </p:txBody>
      </p:sp>
      <p:sp>
        <p:nvSpPr>
          <p:cNvPr id="10" name="Forma libre 9"/>
          <p:cNvSpPr/>
          <p:nvPr/>
        </p:nvSpPr>
        <p:spPr>
          <a:xfrm>
            <a:off x="5601523" y="1192063"/>
            <a:ext cx="585735" cy="585735"/>
          </a:xfrm>
          <a:custGeom>
            <a:avLst/>
            <a:gdLst>
              <a:gd name="connsiteX0" fmla="*/ 77639 w 585735"/>
              <a:gd name="connsiteY0" fmla="*/ 223985 h 585735"/>
              <a:gd name="connsiteX1" fmla="*/ 223985 w 585735"/>
              <a:gd name="connsiteY1" fmla="*/ 223985 h 585735"/>
              <a:gd name="connsiteX2" fmla="*/ 223985 w 585735"/>
              <a:gd name="connsiteY2" fmla="*/ 77639 h 585735"/>
              <a:gd name="connsiteX3" fmla="*/ 361750 w 585735"/>
              <a:gd name="connsiteY3" fmla="*/ 77639 h 585735"/>
              <a:gd name="connsiteX4" fmla="*/ 361750 w 585735"/>
              <a:gd name="connsiteY4" fmla="*/ 223985 h 585735"/>
              <a:gd name="connsiteX5" fmla="*/ 508096 w 585735"/>
              <a:gd name="connsiteY5" fmla="*/ 223985 h 585735"/>
              <a:gd name="connsiteX6" fmla="*/ 508096 w 585735"/>
              <a:gd name="connsiteY6" fmla="*/ 361750 h 585735"/>
              <a:gd name="connsiteX7" fmla="*/ 361750 w 585735"/>
              <a:gd name="connsiteY7" fmla="*/ 361750 h 585735"/>
              <a:gd name="connsiteX8" fmla="*/ 361750 w 585735"/>
              <a:gd name="connsiteY8" fmla="*/ 508096 h 585735"/>
              <a:gd name="connsiteX9" fmla="*/ 223985 w 585735"/>
              <a:gd name="connsiteY9" fmla="*/ 508096 h 585735"/>
              <a:gd name="connsiteX10" fmla="*/ 223985 w 585735"/>
              <a:gd name="connsiteY10" fmla="*/ 361750 h 585735"/>
              <a:gd name="connsiteX11" fmla="*/ 77639 w 585735"/>
              <a:gd name="connsiteY11" fmla="*/ 361750 h 585735"/>
              <a:gd name="connsiteX12" fmla="*/ 77639 w 585735"/>
              <a:gd name="connsiteY12" fmla="*/ 223985 h 58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5735" h="585735">
                <a:moveTo>
                  <a:pt x="77639" y="223985"/>
                </a:moveTo>
                <a:lnTo>
                  <a:pt x="223985" y="223985"/>
                </a:lnTo>
                <a:lnTo>
                  <a:pt x="223985" y="77639"/>
                </a:lnTo>
                <a:lnTo>
                  <a:pt x="361750" y="77639"/>
                </a:lnTo>
                <a:lnTo>
                  <a:pt x="361750" y="223985"/>
                </a:lnTo>
                <a:lnTo>
                  <a:pt x="508096" y="223985"/>
                </a:lnTo>
                <a:lnTo>
                  <a:pt x="508096" y="361750"/>
                </a:lnTo>
                <a:lnTo>
                  <a:pt x="361750" y="361750"/>
                </a:lnTo>
                <a:lnTo>
                  <a:pt x="361750" y="508096"/>
                </a:lnTo>
                <a:lnTo>
                  <a:pt x="223985" y="508096"/>
                </a:lnTo>
                <a:lnTo>
                  <a:pt x="223985" y="361750"/>
                </a:lnTo>
                <a:lnTo>
                  <a:pt x="77639" y="361750"/>
                </a:lnTo>
                <a:lnTo>
                  <a:pt x="77639" y="22398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338790"/>
              <a:satOff val="5683"/>
              <a:lumOff val="9281"/>
              <a:alphaOff val="0"/>
            </a:schemeClr>
          </a:fillRef>
          <a:effectRef idx="0">
            <a:schemeClr val="accent4">
              <a:hueOff val="2338790"/>
              <a:satOff val="5683"/>
              <a:lumOff val="92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639" tIns="223985" rIns="77639" bIns="223985" numCol="1" spcCol="1270" anchor="ctr" anchorCtr="0">
            <a:noAutofit/>
          </a:bodyPr>
          <a:lstStyle/>
          <a:p>
            <a:pPr lvl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CO" sz="700" kern="1200"/>
          </a:p>
        </p:txBody>
      </p:sp>
      <p:sp>
        <p:nvSpPr>
          <p:cNvPr id="11" name="Forma libre 10"/>
          <p:cNvSpPr/>
          <p:nvPr/>
        </p:nvSpPr>
        <p:spPr>
          <a:xfrm>
            <a:off x="6331785" y="721226"/>
            <a:ext cx="1518565" cy="1527411"/>
          </a:xfrm>
          <a:custGeom>
            <a:avLst/>
            <a:gdLst>
              <a:gd name="connsiteX0" fmla="*/ 0 w 1009888"/>
              <a:gd name="connsiteY0" fmla="*/ 504944 h 1009888"/>
              <a:gd name="connsiteX1" fmla="*/ 504944 w 1009888"/>
              <a:gd name="connsiteY1" fmla="*/ 0 h 1009888"/>
              <a:gd name="connsiteX2" fmla="*/ 1009888 w 1009888"/>
              <a:gd name="connsiteY2" fmla="*/ 504944 h 1009888"/>
              <a:gd name="connsiteX3" fmla="*/ 504944 w 1009888"/>
              <a:gd name="connsiteY3" fmla="*/ 1009888 h 1009888"/>
              <a:gd name="connsiteX4" fmla="*/ 0 w 1009888"/>
              <a:gd name="connsiteY4" fmla="*/ 504944 h 10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888" h="1009888">
                <a:moveTo>
                  <a:pt x="0" y="504944"/>
                </a:moveTo>
                <a:cubicBezTo>
                  <a:pt x="0" y="226071"/>
                  <a:pt x="226071" y="0"/>
                  <a:pt x="504944" y="0"/>
                </a:cubicBezTo>
                <a:cubicBezTo>
                  <a:pt x="783817" y="0"/>
                  <a:pt x="1009888" y="226071"/>
                  <a:pt x="1009888" y="504944"/>
                </a:cubicBezTo>
                <a:cubicBezTo>
                  <a:pt x="1009888" y="783817"/>
                  <a:pt x="783817" y="1009888"/>
                  <a:pt x="504944" y="1009888"/>
                </a:cubicBezTo>
                <a:cubicBezTo>
                  <a:pt x="226071" y="1009888"/>
                  <a:pt x="0" y="783817"/>
                  <a:pt x="0" y="504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2631139"/>
              <a:satOff val="6394"/>
              <a:lumOff val="10441"/>
              <a:alphaOff val="0"/>
            </a:schemeClr>
          </a:fillRef>
          <a:effectRef idx="0">
            <a:schemeClr val="accent4">
              <a:hueOff val="2631139"/>
              <a:satOff val="6394"/>
              <a:lumOff val="1044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325" tIns="159325" rIns="159325" bIns="159325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CO" kern="1200" dirty="0"/>
              <a:t>No </a:t>
            </a:r>
            <a:r>
              <a:rPr lang="es-CO" kern="1200" dirty="0" smtClean="0"/>
              <a:t>Intrusivo</a:t>
            </a:r>
            <a:endParaRPr lang="es-CO" kern="1200" dirty="0"/>
          </a:p>
        </p:txBody>
      </p:sp>
      <p:sp>
        <p:nvSpPr>
          <p:cNvPr id="19" name="Google Shape;112;p17"/>
          <p:cNvSpPr txBox="1">
            <a:spLocks/>
          </p:cNvSpPr>
          <p:nvPr/>
        </p:nvSpPr>
        <p:spPr>
          <a:xfrm>
            <a:off x="1353596" y="2275415"/>
            <a:ext cx="2084905" cy="1303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>
              <a:buClr>
                <a:schemeClr val="accent5">
                  <a:lumMod val="75000"/>
                </a:schemeClr>
              </a:buClr>
            </a:pPr>
            <a:r>
              <a:rPr lang="es-CO" sz="1600" b="1" dirty="0" smtClean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Clasificación</a:t>
            </a:r>
          </a:p>
          <a:p>
            <a:pPr lvl="1" algn="ctr">
              <a:buClr>
                <a:schemeClr val="accent5">
                  <a:lumMod val="75000"/>
                </a:schemeClr>
              </a:buClr>
            </a:pPr>
            <a:r>
              <a:rPr lang="es-CO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Estrés</a:t>
            </a:r>
          </a:p>
          <a:p>
            <a:pPr lvl="1" algn="ctr">
              <a:buClr>
                <a:schemeClr val="accent5">
                  <a:lumMod val="75000"/>
                </a:schemeClr>
              </a:buClr>
            </a:pPr>
            <a:r>
              <a:rPr lang="es-CO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Depresión</a:t>
            </a:r>
          </a:p>
          <a:p>
            <a:pPr lvl="1" algn="ctr">
              <a:buClr>
                <a:schemeClr val="accent5">
                  <a:lumMod val="75000"/>
                </a:schemeClr>
              </a:buClr>
            </a:pPr>
            <a:r>
              <a:rPr lang="es-CO" sz="16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Ansiedad</a:t>
            </a:r>
          </a:p>
          <a:p>
            <a:pPr lvl="1" algn="ctr">
              <a:buClr>
                <a:schemeClr val="accent5">
                  <a:lumMod val="75000"/>
                </a:schemeClr>
              </a:buClr>
            </a:pPr>
            <a:endParaRPr lang="es-CO" sz="16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 algn="ctr">
              <a:buClr>
                <a:schemeClr val="accent5">
                  <a:lumMod val="75000"/>
                </a:schemeClr>
              </a:buClr>
            </a:pPr>
            <a:r>
              <a:rPr lang="es-CO" sz="1600" b="1" dirty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Reto Tecnológico</a:t>
            </a:r>
          </a:p>
          <a:p>
            <a:pPr lvl="1" algn="ctr">
              <a:buClr>
                <a:schemeClr val="accent5">
                  <a:lumMod val="75000"/>
                </a:schemeClr>
              </a:buClr>
            </a:pPr>
            <a:r>
              <a:rPr lang="es-CO" sz="16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Integración de métodos de clasificación</a:t>
            </a:r>
          </a:p>
          <a:p>
            <a:pPr lvl="1" algn="ctr">
              <a:buClr>
                <a:schemeClr val="accent5">
                  <a:lumMod val="75000"/>
                </a:schemeClr>
              </a:buClr>
            </a:pPr>
            <a:r>
              <a:rPr lang="es-CO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s-CO" sz="16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bajo  y alto nivel</a:t>
            </a:r>
          </a:p>
          <a:p>
            <a:pPr lvl="1" algn="ctr">
              <a:buClr>
                <a:schemeClr val="accent5">
                  <a:lumMod val="75000"/>
                </a:schemeClr>
              </a:buClr>
            </a:pPr>
            <a:endParaRPr lang="es-CO" sz="1600" dirty="0" smtClean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 algn="ctr">
              <a:buClr>
                <a:schemeClr val="accent5">
                  <a:lumMod val="75000"/>
                </a:schemeClr>
              </a:buClr>
            </a:pPr>
            <a:endParaRPr lang="es-CO" sz="16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 algn="ctr">
              <a:buClr>
                <a:schemeClr val="accent5">
                  <a:lumMod val="75000"/>
                </a:schemeClr>
              </a:buClr>
            </a:pPr>
            <a:endParaRPr lang="es-CO" sz="16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>
              <a:buClr>
                <a:schemeClr val="accent5">
                  <a:lumMod val="75000"/>
                </a:schemeClr>
              </a:buClr>
            </a:pPr>
            <a:endParaRPr lang="es-CO" sz="1600" dirty="0" smtClean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>
              <a:buClr>
                <a:schemeClr val="accent5">
                  <a:lumMod val="75000"/>
                </a:schemeClr>
              </a:buClr>
            </a:pPr>
            <a:endParaRPr lang="es-CO" sz="1600" b="1" dirty="0" smtClean="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>
              <a:buClr>
                <a:schemeClr val="accent5">
                  <a:lumMod val="75000"/>
                </a:schemeClr>
              </a:buClr>
            </a:pPr>
            <a:endParaRPr lang="es-CO" sz="1600" b="1" dirty="0" smtClean="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1"/>
            <a:endParaRPr lang="es-CO" sz="1600" dirty="0" smtClean="0">
              <a:latin typeface="Source Sans Pro" panose="020B060402020202020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317637" y="2348677"/>
            <a:ext cx="25767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CO" sz="1600" b="1" dirty="0" smtClean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</a:rPr>
              <a:t>Implantación parcial</a:t>
            </a:r>
          </a:p>
          <a:p>
            <a:pPr lvl="1" algn="ctr"/>
            <a:r>
              <a:rPr lang="es-CO" sz="16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Interrupción baja o nula en actividades laborales</a:t>
            </a:r>
          </a:p>
          <a:p>
            <a:pPr lvl="1" algn="ctr"/>
            <a:r>
              <a:rPr lang="es-CO" sz="16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Tiempo bajo de evaluación</a:t>
            </a:r>
          </a:p>
          <a:p>
            <a:pPr lvl="1" algn="ctr"/>
            <a:endParaRPr lang="es-CO" sz="1600" dirty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  <a:p>
            <a:pPr lvl="1" algn="ctr"/>
            <a:r>
              <a:rPr lang="es-CO" sz="1600" b="1" dirty="0" smtClean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</a:rPr>
              <a:t>Reto Tecnológico</a:t>
            </a:r>
            <a:endParaRPr lang="es-CO" sz="1600" b="1" dirty="0">
              <a:solidFill>
                <a:srgbClr val="FF0000"/>
              </a:solidFill>
              <a:latin typeface="Source Sans Pro"/>
              <a:ea typeface="Source Sans Pro"/>
              <a:cs typeface="Source Sans Pro"/>
            </a:endParaRPr>
          </a:p>
          <a:p>
            <a:pPr lvl="1" algn="ctr"/>
            <a:r>
              <a:rPr lang="es-CO" sz="16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Entrega de datos de clasificación precisos para evitar trabajos o evaluaciones de campo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5882759" y="2337660"/>
            <a:ext cx="24710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s-CO" sz="1600" b="1" dirty="0" smtClean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</a:rPr>
              <a:t>Sin sensores</a:t>
            </a:r>
          </a:p>
          <a:p>
            <a:pPr lvl="1" algn="ctr"/>
            <a:r>
              <a:rPr lang="es-CO" sz="16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Cámaras CCTV</a:t>
            </a:r>
            <a:endParaRPr lang="es-CO" sz="1600" dirty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  <a:p>
            <a:pPr lvl="1" algn="ctr"/>
            <a:r>
              <a:rPr lang="es-CO" sz="16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Cámaras WEB (Opcional)</a:t>
            </a:r>
          </a:p>
          <a:p>
            <a:pPr lvl="1" algn="ctr"/>
            <a:endParaRPr lang="es-CO" sz="1600" dirty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  <a:p>
            <a:pPr lvl="1" algn="ctr"/>
            <a:endParaRPr lang="es-CO" sz="1600" b="1" dirty="0">
              <a:solidFill>
                <a:srgbClr val="FF0000"/>
              </a:solidFill>
              <a:latin typeface="Source Sans Pro"/>
              <a:ea typeface="Source Sans Pro"/>
              <a:cs typeface="Source Sans Pro"/>
            </a:endParaRPr>
          </a:p>
          <a:p>
            <a:pPr lvl="1" algn="ctr"/>
            <a:r>
              <a:rPr lang="es-CO" sz="1600" b="1" dirty="0" smtClean="0">
                <a:solidFill>
                  <a:srgbClr val="FF0000"/>
                </a:solidFill>
                <a:latin typeface="Source Sans Pro"/>
                <a:ea typeface="Source Sans Pro"/>
                <a:cs typeface="Source Sans Pro"/>
              </a:rPr>
              <a:t>Reto Tecnológico</a:t>
            </a:r>
          </a:p>
          <a:p>
            <a:pPr lvl="1" algn="ctr"/>
            <a:r>
              <a:rPr lang="es-CO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Baja resolución</a:t>
            </a:r>
          </a:p>
          <a:p>
            <a:pPr lvl="1" algn="ctr"/>
            <a:r>
              <a:rPr lang="es-CO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Limitación de captura (posición de cámaras)</a:t>
            </a:r>
          </a:p>
          <a:p>
            <a:pPr lvl="1"/>
            <a:endParaRPr lang="es-CO" sz="1600" b="1" dirty="0">
              <a:solidFill>
                <a:srgbClr val="FF0000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2525225"/>
            <a:ext cx="7820026" cy="1159800"/>
          </a:xfrm>
        </p:spPr>
        <p:txBody>
          <a:bodyPr/>
          <a:lstStyle/>
          <a:p>
            <a:r>
              <a:rPr lang="es-CO" dirty="0"/>
              <a:t>Propuesta </a:t>
            </a:r>
            <a:r>
              <a:rPr lang="es-CO" dirty="0" err="1" smtClean="0"/>
              <a:t>Dauruxü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8595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30;p18">
            <a:extLst>
              <a:ext uri="{FF2B5EF4-FFF2-40B4-BE49-F238E27FC236}">
                <a16:creationId xmlns:a16="http://schemas.microsoft.com/office/drawing/2014/main" xmlns="" id="{46437336-C164-4C08-888B-7ABAB96BF741}"/>
              </a:ext>
            </a:extLst>
          </p:cNvPr>
          <p:cNvSpPr txBox="1">
            <a:spLocks/>
          </p:cNvSpPr>
          <p:nvPr/>
        </p:nvSpPr>
        <p:spPr>
          <a:xfrm>
            <a:off x="774552" y="1230489"/>
            <a:ext cx="8229600" cy="36901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endParaRPr lang="es-CO" sz="1400"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21590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0" name="Google Shape;130;p18">
            <a:extLst>
              <a:ext uri="{FF2B5EF4-FFF2-40B4-BE49-F238E27FC236}">
                <a16:creationId xmlns:a16="http://schemas.microsoft.com/office/drawing/2014/main" xmlns="" id="{46437336-C164-4C08-888B-7ABAB96BF741}"/>
              </a:ext>
            </a:extLst>
          </p:cNvPr>
          <p:cNvSpPr txBox="1">
            <a:spLocks/>
          </p:cNvSpPr>
          <p:nvPr/>
        </p:nvSpPr>
        <p:spPr>
          <a:xfrm>
            <a:off x="923652" y="1323191"/>
            <a:ext cx="5484887" cy="16601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s-CO" sz="1600" b="1" dirty="0"/>
              <a:t>E</a:t>
            </a:r>
            <a:r>
              <a:rPr lang="es-CO" sz="1600" b="1" dirty="0" smtClean="0"/>
              <a:t>nfoque multimodal </a:t>
            </a:r>
            <a:r>
              <a:rPr lang="es-CO" sz="1600" b="1" dirty="0"/>
              <a:t>[</a:t>
            </a:r>
            <a:r>
              <a:rPr lang="es-CO" sz="1600" b="1" dirty="0" err="1"/>
              <a:t>Soleymani</a:t>
            </a:r>
            <a:r>
              <a:rPr lang="es-CO" sz="1600" b="1" dirty="0"/>
              <a:t> et al, 2017</a:t>
            </a:r>
            <a:r>
              <a:rPr lang="es-CO" sz="1600" b="1" dirty="0" smtClean="0"/>
              <a:t>],</a:t>
            </a:r>
            <a:r>
              <a:rPr lang="es-CO" sz="1600" dirty="0"/>
              <a:t> </a:t>
            </a:r>
            <a:r>
              <a:rPr lang="es-CO" sz="1600" b="1" dirty="0"/>
              <a:t>[Alcalá, 2017] </a:t>
            </a:r>
          </a:p>
          <a:p>
            <a:pPr lvl="1" indent="-457200">
              <a:buSzPct val="100000"/>
              <a:buFont typeface="Arial" panose="020B0604020202020204" pitchFamily="34" charset="0"/>
              <a:buChar char="•"/>
            </a:pPr>
            <a:r>
              <a:rPr lang="es-CO" sz="1600" dirty="0" smtClean="0"/>
              <a:t>Detección de poses y acciones [Schindler,2008]</a:t>
            </a:r>
          </a:p>
          <a:p>
            <a:pPr lvl="1" indent="-457200">
              <a:buSzPct val="100000"/>
              <a:buFont typeface="Arial" panose="020B0604020202020204" pitchFamily="34" charset="0"/>
              <a:buChar char="•"/>
            </a:pPr>
            <a:r>
              <a:rPr lang="es-CO" sz="1600" dirty="0"/>
              <a:t>Expresiones </a:t>
            </a:r>
            <a:r>
              <a:rPr lang="es-CO" sz="1600" dirty="0" smtClean="0"/>
              <a:t>faciales - Depresión[Zhu,2018], Estrés [Dinges,2005]</a:t>
            </a:r>
            <a:endParaRPr lang="es-CO" sz="1600" dirty="0"/>
          </a:p>
          <a:p>
            <a:pPr lvl="1" indent="-457200">
              <a:buSzPct val="100000"/>
              <a:buFont typeface="Arial" panose="020B0604020202020204" pitchFamily="34" charset="0"/>
              <a:buChar char="•"/>
            </a:pPr>
            <a:r>
              <a:rPr lang="es-CO" sz="1600" dirty="0"/>
              <a:t>Detección de </a:t>
            </a:r>
            <a:r>
              <a:rPr lang="es-CO" sz="1600" dirty="0" smtClean="0"/>
              <a:t>emociones[</a:t>
            </a:r>
            <a:r>
              <a:rPr lang="es-CO" sz="1600" dirty="0" err="1" smtClean="0"/>
              <a:t>Ko</a:t>
            </a:r>
            <a:r>
              <a:rPr lang="es-CO" sz="1600" dirty="0" smtClean="0"/>
              <a:t>, 2018]</a:t>
            </a:r>
            <a:endParaRPr lang="es-CO" sz="1600" dirty="0"/>
          </a:p>
          <a:p>
            <a:pPr lvl="1" indent="-457200">
              <a:buSzPct val="100000"/>
              <a:buFont typeface="Arial" panose="020B0604020202020204" pitchFamily="34" charset="0"/>
              <a:buChar char="•"/>
            </a:pPr>
            <a:r>
              <a:rPr lang="es-CO" sz="1600" dirty="0"/>
              <a:t>Detección de estados de </a:t>
            </a:r>
            <a:r>
              <a:rPr lang="es-CO" sz="1600" dirty="0" smtClean="0"/>
              <a:t>ánimo[</a:t>
            </a:r>
            <a:r>
              <a:rPr lang="es-CO" sz="1600" dirty="0" err="1" smtClean="0"/>
              <a:t>Magdin</a:t>
            </a:r>
            <a:r>
              <a:rPr lang="es-CO" sz="1600" dirty="0" smtClean="0"/>
              <a:t>, 2016]</a:t>
            </a:r>
            <a:endParaRPr lang="es-CO" sz="1600" dirty="0"/>
          </a:p>
        </p:txBody>
      </p:sp>
      <p:sp>
        <p:nvSpPr>
          <p:cNvPr id="32" name="Google Shape;130;p18">
            <a:extLst>
              <a:ext uri="{FF2B5EF4-FFF2-40B4-BE49-F238E27FC236}">
                <a16:creationId xmlns:a16="http://schemas.microsoft.com/office/drawing/2014/main" xmlns="" id="{46437336-C164-4C08-888B-7ABAB96BF741}"/>
              </a:ext>
            </a:extLst>
          </p:cNvPr>
          <p:cNvSpPr txBox="1">
            <a:spLocks/>
          </p:cNvSpPr>
          <p:nvPr/>
        </p:nvSpPr>
        <p:spPr>
          <a:xfrm>
            <a:off x="923652" y="3113519"/>
            <a:ext cx="5455632" cy="1666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s-CO" sz="1600" b="1" dirty="0" smtClean="0"/>
              <a:t>Arquitectura </a:t>
            </a:r>
            <a:r>
              <a:rPr lang="es-CO" sz="1600" b="1" dirty="0"/>
              <a:t>basada en </a:t>
            </a:r>
            <a:r>
              <a:rPr lang="es-CO" sz="1600" b="1" dirty="0" smtClean="0"/>
              <a:t>agentes                                       [Valencia</a:t>
            </a:r>
            <a:r>
              <a:rPr lang="es-CO" sz="1600" b="1" dirty="0"/>
              <a:t>, 2015</a:t>
            </a:r>
            <a:r>
              <a:rPr lang="es-CO" sz="1600" b="1" dirty="0" smtClean="0"/>
              <a:t>], [</a:t>
            </a:r>
            <a:r>
              <a:rPr lang="es-CO" sz="1600" b="1" dirty="0" err="1"/>
              <a:t>Abello</a:t>
            </a:r>
            <a:r>
              <a:rPr lang="es-CO" sz="1600" b="1" dirty="0"/>
              <a:t>, 2018</a:t>
            </a:r>
            <a:r>
              <a:rPr lang="es-CO" sz="1600" b="1" dirty="0" smtClean="0"/>
              <a:t>] </a:t>
            </a:r>
            <a:endParaRPr lang="es-CO" sz="1600" b="1" dirty="0"/>
          </a:p>
          <a:p>
            <a:pPr lvl="1" indent="-45720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O" sz="1600" dirty="0" smtClean="0"/>
              <a:t>Agentes especializados y cooperativos.</a:t>
            </a:r>
          </a:p>
          <a:p>
            <a:pPr lvl="1" indent="-45720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O" sz="1600" dirty="0" smtClean="0"/>
              <a:t>Inteligencia artificial</a:t>
            </a:r>
          </a:p>
          <a:p>
            <a:pPr lvl="2" indent="-457200">
              <a:buClr>
                <a:schemeClr val="accent2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s-CO" sz="1600" dirty="0" smtClean="0"/>
              <a:t>Redes Neuronales [</a:t>
            </a:r>
            <a:r>
              <a:rPr lang="es-CO" sz="1600" dirty="0" err="1"/>
              <a:t>Jain</a:t>
            </a:r>
            <a:r>
              <a:rPr lang="es-CO" sz="1600" dirty="0"/>
              <a:t> et al, 2018]</a:t>
            </a:r>
          </a:p>
        </p:txBody>
      </p:sp>
      <p:sp>
        <p:nvSpPr>
          <p:cNvPr id="4" name="Rectángulo 3"/>
          <p:cNvSpPr/>
          <p:nvPr/>
        </p:nvSpPr>
        <p:spPr>
          <a:xfrm>
            <a:off x="6505825" y="1689134"/>
            <a:ext cx="2366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Dauruxü</a:t>
            </a:r>
            <a:endParaRPr lang="es-CO" sz="48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" name="Google Shape;130;p18">
            <a:extLst>
              <a:ext uri="{FF2B5EF4-FFF2-40B4-BE49-F238E27FC236}">
                <a16:creationId xmlns:a16="http://schemas.microsoft.com/office/drawing/2014/main" xmlns="" id="{46437336-C164-4C08-888B-7ABAB96BF741}"/>
              </a:ext>
            </a:extLst>
          </p:cNvPr>
          <p:cNvSpPr txBox="1">
            <a:spLocks/>
          </p:cNvSpPr>
          <p:nvPr/>
        </p:nvSpPr>
        <p:spPr>
          <a:xfrm>
            <a:off x="6528383" y="2710927"/>
            <a:ext cx="2355925" cy="20689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s-CO" sz="1600" b="1" dirty="0" smtClean="0"/>
              <a:t>Adaptación con sistemas CCTV      [</a:t>
            </a:r>
            <a:r>
              <a:rPr lang="es-CO" sz="1600" b="1" dirty="0" err="1" smtClean="0"/>
              <a:t>Abello</a:t>
            </a:r>
            <a:r>
              <a:rPr lang="es-CO" sz="1600" b="1" dirty="0" smtClean="0"/>
              <a:t>, 2018]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s-CO" sz="1600" dirty="0" smtClean="0"/>
              <a:t>Flujo </a:t>
            </a:r>
            <a:r>
              <a:rPr lang="es-CO" sz="1600" dirty="0"/>
              <a:t>de datos de </a:t>
            </a:r>
            <a:r>
              <a:rPr lang="es-CO" sz="1600" dirty="0" smtClean="0"/>
              <a:t>video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s-CO" sz="1600" dirty="0" smtClean="0"/>
              <a:t>Tratamiento de imágenes </a:t>
            </a:r>
          </a:p>
          <a:p>
            <a:pPr marL="0" indent="0">
              <a:buNone/>
            </a:pPr>
            <a:endParaRPr lang="es-CO" sz="1600" dirty="0"/>
          </a:p>
          <a:p>
            <a:pPr marL="0" indent="0">
              <a:buNone/>
            </a:pPr>
            <a:endParaRPr lang="es-CO" sz="1600" dirty="0"/>
          </a:p>
        </p:txBody>
      </p:sp>
      <p:sp>
        <p:nvSpPr>
          <p:cNvPr id="40" name="Google Shape;129;p18"/>
          <p:cNvSpPr txBox="1">
            <a:spLocks/>
          </p:cNvSpPr>
          <p:nvPr/>
        </p:nvSpPr>
        <p:spPr>
          <a:xfrm>
            <a:off x="721927" y="99152"/>
            <a:ext cx="5178600" cy="104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s-CO" sz="3200" dirty="0" smtClean="0"/>
              <a:t>Propuesta </a:t>
            </a:r>
          </a:p>
          <a:p>
            <a:r>
              <a:rPr lang="es-CO" sz="3200" dirty="0" err="1" smtClean="0"/>
              <a:t>Dauruxü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424864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Objetivo general</a:t>
            </a:r>
            <a:endParaRPr sz="3200" dirty="0"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2"/>
          </p:nvPr>
        </p:nvSpPr>
        <p:spPr>
          <a:xfrm>
            <a:off x="1225899" y="1457591"/>
            <a:ext cx="6943411" cy="2179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2000" i="1" dirty="0"/>
              <a:t>Diseñar un </a:t>
            </a:r>
            <a:r>
              <a:rPr lang="es-CO" sz="2000" b="1" i="1" dirty="0">
                <a:solidFill>
                  <a:srgbClr val="7030A0"/>
                </a:solidFill>
              </a:rPr>
              <a:t>sistema</a:t>
            </a:r>
            <a:r>
              <a:rPr lang="es-CO" sz="2000" i="1" dirty="0"/>
              <a:t> para la </a:t>
            </a:r>
            <a:r>
              <a:rPr lang="es-CO" sz="2000" b="1" i="1" dirty="0">
                <a:solidFill>
                  <a:srgbClr val="7030A0"/>
                </a:solidFill>
              </a:rPr>
              <a:t>detección</a:t>
            </a:r>
            <a:r>
              <a:rPr lang="es-CO" sz="2000" i="1" dirty="0"/>
              <a:t> de </a:t>
            </a:r>
            <a:r>
              <a:rPr lang="es-CO" sz="2000" b="1" i="1" dirty="0">
                <a:solidFill>
                  <a:srgbClr val="7030A0"/>
                </a:solidFill>
              </a:rPr>
              <a:t>poses y acciones </a:t>
            </a:r>
            <a:r>
              <a:rPr lang="es-CO" sz="2000" i="1" dirty="0"/>
              <a:t>relacionados con </a:t>
            </a:r>
            <a:r>
              <a:rPr lang="es-CO" sz="2000" b="1" i="1" dirty="0">
                <a:solidFill>
                  <a:srgbClr val="7030A0"/>
                </a:solidFill>
              </a:rPr>
              <a:t>efectos </a:t>
            </a:r>
            <a:r>
              <a:rPr lang="es-CO" sz="2000" b="1" i="1" dirty="0" smtClean="0">
                <a:solidFill>
                  <a:srgbClr val="7030A0"/>
                </a:solidFill>
              </a:rPr>
              <a:t> de factores de riesgo </a:t>
            </a:r>
            <a:r>
              <a:rPr lang="es-CO" sz="2000" i="1" dirty="0" smtClean="0">
                <a:solidFill>
                  <a:schemeClr val="tx1"/>
                </a:solidFill>
              </a:rPr>
              <a:t>en </a:t>
            </a:r>
            <a:r>
              <a:rPr lang="es-CO" sz="2000" i="1" dirty="0">
                <a:solidFill>
                  <a:schemeClr val="tx1"/>
                </a:solidFill>
              </a:rPr>
              <a:t>la</a:t>
            </a:r>
            <a:r>
              <a:rPr lang="es-CO" sz="2000" b="1" i="1" dirty="0">
                <a:solidFill>
                  <a:srgbClr val="7030A0"/>
                </a:solidFill>
              </a:rPr>
              <a:t> salud mental</a:t>
            </a:r>
            <a:r>
              <a:rPr lang="es-CO" sz="2000" b="1" i="1" dirty="0">
                <a:solidFill>
                  <a:srgbClr val="0070C0"/>
                </a:solidFill>
              </a:rPr>
              <a:t> </a:t>
            </a:r>
            <a:r>
              <a:rPr lang="es-CO" sz="2000" i="1" dirty="0"/>
              <a:t>de personas que trabajan en ambientes de oficina, orientado a brindar asistencia para la </a:t>
            </a:r>
            <a:r>
              <a:rPr lang="es-CO" sz="2000" i="1" dirty="0" smtClean="0"/>
              <a:t>evaluación de </a:t>
            </a:r>
            <a:r>
              <a:rPr lang="es-CO" sz="2000" i="1" dirty="0"/>
              <a:t>factores de riesgo psicosocial, mediante un </a:t>
            </a:r>
            <a:r>
              <a:rPr lang="es-CO" sz="2000" b="1" i="1" dirty="0">
                <a:solidFill>
                  <a:srgbClr val="7030A0"/>
                </a:solidFill>
              </a:rPr>
              <a:t>enfoque multimodal </a:t>
            </a:r>
            <a:r>
              <a:rPr lang="es-CO" sz="2000" i="1" dirty="0"/>
              <a:t>y la captura de </a:t>
            </a:r>
            <a:r>
              <a:rPr lang="es-CO" sz="2000" b="1" i="1" dirty="0">
                <a:solidFill>
                  <a:srgbClr val="7030A0"/>
                </a:solidFill>
              </a:rPr>
              <a:t>video por sistemas </a:t>
            </a:r>
            <a:r>
              <a:rPr lang="es-CO" sz="2000" b="1" i="1" dirty="0" smtClean="0">
                <a:solidFill>
                  <a:srgbClr val="7030A0"/>
                </a:solidFill>
              </a:rPr>
              <a:t>CCTV.</a:t>
            </a:r>
            <a:endParaRPr lang="es-CO" sz="2000" b="1" i="1" dirty="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2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Objetivos específicos</a:t>
            </a:r>
            <a:endParaRPr sz="3200"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Marcador de texto 2"/>
          <p:cNvSpPr>
            <a:spLocks noGrp="1"/>
          </p:cNvSpPr>
          <p:nvPr>
            <p:ph type="body" idx="3"/>
          </p:nvPr>
        </p:nvSpPr>
        <p:spPr>
          <a:xfrm>
            <a:off x="669525" y="1220387"/>
            <a:ext cx="8253411" cy="3675463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s-CO" b="1" dirty="0">
                <a:solidFill>
                  <a:srgbClr val="FF0000"/>
                </a:solidFill>
              </a:rPr>
              <a:t>Analizar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/>
              <a:t>a partir del estado del arte, las </a:t>
            </a:r>
            <a:r>
              <a:rPr lang="es-CO" b="1" dirty="0">
                <a:solidFill>
                  <a:srgbClr val="FF0000"/>
                </a:solidFill>
              </a:rPr>
              <a:t>técnicas, modelos y herramientas </a:t>
            </a:r>
            <a:r>
              <a:rPr lang="es-CO" dirty="0"/>
              <a:t>actuales de </a:t>
            </a:r>
            <a:r>
              <a:rPr lang="es-CO" b="1" dirty="0">
                <a:solidFill>
                  <a:srgbClr val="FF0000"/>
                </a:solidFill>
              </a:rPr>
              <a:t>identificación</a:t>
            </a:r>
            <a:r>
              <a:rPr lang="es-CO" dirty="0"/>
              <a:t> de </a:t>
            </a:r>
            <a:r>
              <a:rPr lang="es-CO" b="1" dirty="0">
                <a:solidFill>
                  <a:srgbClr val="FF0000"/>
                </a:solidFill>
              </a:rPr>
              <a:t>poses y </a:t>
            </a:r>
            <a:r>
              <a:rPr lang="es-CO" b="1" dirty="0" smtClean="0">
                <a:solidFill>
                  <a:srgbClr val="FF0000"/>
                </a:solidFill>
              </a:rPr>
              <a:t>acciones </a:t>
            </a:r>
            <a:r>
              <a:rPr lang="es-CO" dirty="0"/>
              <a:t>relacionados con efectos en la salud mental como </a:t>
            </a:r>
            <a:r>
              <a:rPr lang="es-CO" b="1" dirty="0">
                <a:solidFill>
                  <a:srgbClr val="FF0000"/>
                </a:solidFill>
              </a:rPr>
              <a:t>estrés, </a:t>
            </a:r>
            <a:r>
              <a:rPr lang="es-CO" b="1" dirty="0" smtClean="0">
                <a:solidFill>
                  <a:srgbClr val="FF0000"/>
                </a:solidFill>
              </a:rPr>
              <a:t>depresión y ansiedad</a:t>
            </a:r>
            <a:r>
              <a:rPr lang="es-CO" dirty="0" smtClean="0"/>
              <a:t>, </a:t>
            </a:r>
            <a:r>
              <a:rPr lang="es-CO" dirty="0"/>
              <a:t>a partir de imágenes de video, con el fin identificar y caracterizar las oportunidades potenciales de un sistema de detección y clasificación, con enfoque multimodal.</a:t>
            </a:r>
          </a:p>
          <a:p>
            <a:pPr algn="just">
              <a:buFont typeface="+mj-lt"/>
              <a:buAutoNum type="arabicPeriod"/>
            </a:pPr>
            <a:r>
              <a:rPr lang="es-CO" b="1" dirty="0">
                <a:solidFill>
                  <a:srgbClr val="0070C0"/>
                </a:solidFill>
              </a:rPr>
              <a:t>Diseñar</a:t>
            </a:r>
            <a:r>
              <a:rPr lang="es-CO" dirty="0"/>
              <a:t> una </a:t>
            </a:r>
            <a:r>
              <a:rPr lang="es-CO" b="1" dirty="0">
                <a:solidFill>
                  <a:srgbClr val="0070C0"/>
                </a:solidFill>
              </a:rPr>
              <a:t>arquitectura basada en agentes</a:t>
            </a:r>
            <a:r>
              <a:rPr lang="es-CO" dirty="0"/>
              <a:t>,  que </a:t>
            </a:r>
            <a:r>
              <a:rPr lang="es-CO" b="1" dirty="0">
                <a:solidFill>
                  <a:srgbClr val="0070C0"/>
                </a:solidFill>
              </a:rPr>
              <a:t>integre</a:t>
            </a:r>
            <a:r>
              <a:rPr lang="es-CO" dirty="0"/>
              <a:t> la </a:t>
            </a:r>
            <a:r>
              <a:rPr lang="es-CO" b="1" dirty="0">
                <a:solidFill>
                  <a:srgbClr val="0070C0"/>
                </a:solidFill>
              </a:rPr>
              <a:t>detección </a:t>
            </a:r>
            <a:r>
              <a:rPr lang="es-CO" dirty="0"/>
              <a:t>de</a:t>
            </a:r>
            <a:r>
              <a:rPr lang="es-CO" b="1" dirty="0">
                <a:solidFill>
                  <a:srgbClr val="0070C0"/>
                </a:solidFill>
              </a:rPr>
              <a:t> expresiones faciales, posturas y acciones </a:t>
            </a:r>
            <a:r>
              <a:rPr lang="es-CO" dirty="0"/>
              <a:t>de una persona a partir de imágenes de video, para identificar y clasificar emociones y estados de ánimo.</a:t>
            </a:r>
          </a:p>
          <a:p>
            <a:pPr algn="just">
              <a:buFont typeface="+mj-lt"/>
              <a:buAutoNum type="arabicPeriod"/>
            </a:pPr>
            <a:r>
              <a:rPr lang="es-CO" b="1" dirty="0">
                <a:solidFill>
                  <a:srgbClr val="00B050"/>
                </a:solidFill>
              </a:rPr>
              <a:t>Evaluar</a:t>
            </a:r>
            <a:r>
              <a:rPr lang="es-CO" dirty="0"/>
              <a:t> la </a:t>
            </a:r>
            <a:r>
              <a:rPr lang="es-CO" b="1" dirty="0">
                <a:solidFill>
                  <a:srgbClr val="00B050"/>
                </a:solidFill>
              </a:rPr>
              <a:t>precisión </a:t>
            </a:r>
            <a:r>
              <a:rPr lang="es-CO" dirty="0"/>
              <a:t>y </a:t>
            </a:r>
            <a:r>
              <a:rPr lang="es-CO" b="1" dirty="0">
                <a:solidFill>
                  <a:srgbClr val="00B050"/>
                </a:solidFill>
              </a:rPr>
              <a:t>utilidad</a:t>
            </a:r>
            <a:r>
              <a:rPr lang="es-CO" dirty="0"/>
              <a:t> potencial del sistema propuesto, en la asistencia a la evaluación de consecuencias de factores de riesgo psicosocial, a través de su implementación parcial y puesta en operación controlada.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4253831" y="1308897"/>
            <a:ext cx="4576312" cy="403240"/>
            <a:chOff x="4312220" y="1467989"/>
            <a:chExt cx="3793555" cy="403240"/>
          </a:xfrm>
        </p:grpSpPr>
        <p:cxnSp>
          <p:nvCxnSpPr>
            <p:cNvPr id="18" name="Straight Connector 91">
              <a:extLst>
                <a:ext uri="{FF2B5EF4-FFF2-40B4-BE49-F238E27FC236}">
                  <a16:creationId xmlns:a16="http://schemas.microsoft.com/office/drawing/2014/main" xmlns="" id="{D62DBE7A-B394-407B-848F-F63F9A3BC158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4312220" y="1669609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: Rounded Corners 110">
              <a:extLst>
                <a:ext uri="{FF2B5EF4-FFF2-40B4-BE49-F238E27FC236}">
                  <a16:creationId xmlns:a16="http://schemas.microsoft.com/office/drawing/2014/main" xmlns="" id="{1EA6C376-E8B3-431B-863E-51A2C872A7EA}"/>
                </a:ext>
              </a:extLst>
            </p:cNvPr>
            <p:cNvSpPr/>
            <p:nvPr/>
          </p:nvSpPr>
          <p:spPr>
            <a:xfrm flipH="1">
              <a:off x="4680534" y="1467989"/>
              <a:ext cx="3425241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Contexto</a:t>
              </a:r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93" name="Google Shape;93;p14" descr="DeathtoStock_Wired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25" y="1140000"/>
            <a:ext cx="3369912" cy="40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44425" y="5598"/>
            <a:ext cx="2869619" cy="1140000"/>
          </a:xfrm>
        </p:spPr>
        <p:txBody>
          <a:bodyPr/>
          <a:lstStyle/>
          <a:p>
            <a:r>
              <a:rPr lang="es-CO" sz="3200" dirty="0"/>
              <a:t>Tabla de Contenido</a:t>
            </a:r>
          </a:p>
        </p:txBody>
      </p:sp>
      <p:cxnSp>
        <p:nvCxnSpPr>
          <p:cNvPr id="16" name="Straight Connector 91">
            <a:extLst>
              <a:ext uri="{FF2B5EF4-FFF2-40B4-BE49-F238E27FC236}">
                <a16:creationId xmlns:a16="http://schemas.microsoft.com/office/drawing/2014/main" xmlns="" id="{D62DBE7A-B394-407B-848F-F63F9A3BC158}"/>
              </a:ext>
            </a:extLst>
          </p:cNvPr>
          <p:cNvCxnSpPr/>
          <p:nvPr/>
        </p:nvCxnSpPr>
        <p:spPr>
          <a:xfrm flipH="1" flipV="1">
            <a:off x="4257760" y="1500275"/>
            <a:ext cx="7820" cy="3150747"/>
          </a:xfrm>
          <a:prstGeom prst="line">
            <a:avLst/>
          </a:prstGeom>
          <a:ln>
            <a:solidFill>
              <a:srgbClr val="0DB7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90">
            <a:extLst>
              <a:ext uri="{FF2B5EF4-FFF2-40B4-BE49-F238E27FC236}">
                <a16:creationId xmlns:a16="http://schemas.microsoft.com/office/drawing/2014/main" xmlns="" id="{842F2CA0-E5C7-4AD4-A1BA-19F435B08A28}"/>
              </a:ext>
            </a:extLst>
          </p:cNvPr>
          <p:cNvSpPr/>
          <p:nvPr/>
        </p:nvSpPr>
        <p:spPr>
          <a:xfrm rot="10800000">
            <a:off x="4169112" y="1411119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40" name="Grupo 39"/>
          <p:cNvGrpSpPr/>
          <p:nvPr/>
        </p:nvGrpSpPr>
        <p:grpSpPr>
          <a:xfrm>
            <a:off x="4276731" y="1799241"/>
            <a:ext cx="4552387" cy="403240"/>
            <a:chOff x="4312220" y="1467989"/>
            <a:chExt cx="3793554" cy="403240"/>
          </a:xfrm>
        </p:grpSpPr>
        <p:cxnSp>
          <p:nvCxnSpPr>
            <p:cNvPr id="41" name="Straight Connector 91">
              <a:extLst>
                <a:ext uri="{FF2B5EF4-FFF2-40B4-BE49-F238E27FC236}">
                  <a16:creationId xmlns:a16="http://schemas.microsoft.com/office/drawing/2014/main" xmlns="" id="{D62DBE7A-B394-407B-848F-F63F9A3BC158}"/>
                </a:ext>
              </a:extLst>
            </p:cNvPr>
            <p:cNvCxnSpPr>
              <a:stCxn id="42" idx="3"/>
            </p:cNvCxnSpPr>
            <p:nvPr/>
          </p:nvCxnSpPr>
          <p:spPr>
            <a:xfrm flipH="1">
              <a:off x="4312220" y="1669609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: Rounded Corners 110">
              <a:extLst>
                <a:ext uri="{FF2B5EF4-FFF2-40B4-BE49-F238E27FC236}">
                  <a16:creationId xmlns:a16="http://schemas.microsoft.com/office/drawing/2014/main" xmlns="" id="{1EA6C376-E8B3-431B-863E-51A2C872A7EA}"/>
                </a:ext>
              </a:extLst>
            </p:cNvPr>
            <p:cNvSpPr/>
            <p:nvPr/>
          </p:nvSpPr>
          <p:spPr>
            <a:xfrm flipH="1">
              <a:off x="4680534" y="1467989"/>
              <a:ext cx="3425240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Instrumentos</a:t>
              </a:r>
              <a:r>
                <a: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de </a:t>
              </a:r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evaluación</a:t>
              </a:r>
              <a:r>
                <a: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de FRP</a:t>
              </a:r>
            </a:p>
            <a:p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3" name="Oval 90">
            <a:extLst>
              <a:ext uri="{FF2B5EF4-FFF2-40B4-BE49-F238E27FC236}">
                <a16:creationId xmlns:a16="http://schemas.microsoft.com/office/drawing/2014/main" xmlns="" id="{842F2CA0-E5C7-4AD4-A1BA-19F435B08A28}"/>
              </a:ext>
            </a:extLst>
          </p:cNvPr>
          <p:cNvSpPr/>
          <p:nvPr/>
        </p:nvSpPr>
        <p:spPr>
          <a:xfrm rot="10800000">
            <a:off x="4169176" y="2425274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46" name="Grupo 45"/>
          <p:cNvGrpSpPr/>
          <p:nvPr/>
        </p:nvGrpSpPr>
        <p:grpSpPr>
          <a:xfrm>
            <a:off x="4286813" y="2299423"/>
            <a:ext cx="4552387" cy="403240"/>
            <a:chOff x="4312220" y="1467989"/>
            <a:chExt cx="3793554" cy="403240"/>
          </a:xfrm>
        </p:grpSpPr>
        <p:cxnSp>
          <p:nvCxnSpPr>
            <p:cNvPr id="47" name="Straight Connector 91">
              <a:extLst>
                <a:ext uri="{FF2B5EF4-FFF2-40B4-BE49-F238E27FC236}">
                  <a16:creationId xmlns:a16="http://schemas.microsoft.com/office/drawing/2014/main" xmlns="" id="{D62DBE7A-B394-407B-848F-F63F9A3BC158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4312220" y="1669609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: Rounded Corners 110">
              <a:extLst>
                <a:ext uri="{FF2B5EF4-FFF2-40B4-BE49-F238E27FC236}">
                  <a16:creationId xmlns:a16="http://schemas.microsoft.com/office/drawing/2014/main" xmlns="" id="{1EA6C376-E8B3-431B-863E-51A2C872A7EA}"/>
                </a:ext>
              </a:extLst>
            </p:cNvPr>
            <p:cNvSpPr/>
            <p:nvPr/>
          </p:nvSpPr>
          <p:spPr>
            <a:xfrm flipH="1">
              <a:off x="4680534" y="1467989"/>
              <a:ext cx="3425240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Problemática</a:t>
              </a:r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9" name="Oval 90">
            <a:extLst>
              <a:ext uri="{FF2B5EF4-FFF2-40B4-BE49-F238E27FC236}">
                <a16:creationId xmlns:a16="http://schemas.microsoft.com/office/drawing/2014/main" xmlns="" id="{842F2CA0-E5C7-4AD4-A1BA-19F435B08A28}"/>
              </a:ext>
            </a:extLst>
          </p:cNvPr>
          <p:cNvSpPr/>
          <p:nvPr/>
        </p:nvSpPr>
        <p:spPr>
          <a:xfrm rot="10800000">
            <a:off x="4164999" y="2934003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50" name="Grupo 49"/>
          <p:cNvGrpSpPr/>
          <p:nvPr/>
        </p:nvGrpSpPr>
        <p:grpSpPr>
          <a:xfrm>
            <a:off x="4276732" y="2809549"/>
            <a:ext cx="4552387" cy="403240"/>
            <a:chOff x="4312219" y="1469780"/>
            <a:chExt cx="3793554" cy="403240"/>
          </a:xfrm>
        </p:grpSpPr>
        <p:cxnSp>
          <p:nvCxnSpPr>
            <p:cNvPr id="51" name="Straight Connector 91">
              <a:extLst>
                <a:ext uri="{FF2B5EF4-FFF2-40B4-BE49-F238E27FC236}">
                  <a16:creationId xmlns:a16="http://schemas.microsoft.com/office/drawing/2014/main" xmlns="" id="{D62DBE7A-B394-407B-848F-F63F9A3BC158}"/>
                </a:ext>
              </a:extLst>
            </p:cNvPr>
            <p:cNvCxnSpPr>
              <a:stCxn id="52" idx="3"/>
            </p:cNvCxnSpPr>
            <p:nvPr/>
          </p:nvCxnSpPr>
          <p:spPr>
            <a:xfrm flipH="1">
              <a:off x="4312219" y="1671400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: Rounded Corners 110">
              <a:extLst>
                <a:ext uri="{FF2B5EF4-FFF2-40B4-BE49-F238E27FC236}">
                  <a16:creationId xmlns:a16="http://schemas.microsoft.com/office/drawing/2014/main" xmlns="" id="{1EA6C376-E8B3-431B-863E-51A2C872A7EA}"/>
                </a:ext>
              </a:extLst>
            </p:cNvPr>
            <p:cNvSpPr/>
            <p:nvPr/>
          </p:nvSpPr>
          <p:spPr>
            <a:xfrm flipH="1">
              <a:off x="4680533" y="1469780"/>
              <a:ext cx="3425240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Propuesta</a:t>
              </a:r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" name="Oval 90">
            <a:extLst>
              <a:ext uri="{FF2B5EF4-FFF2-40B4-BE49-F238E27FC236}">
                <a16:creationId xmlns:a16="http://schemas.microsoft.com/office/drawing/2014/main" xmlns="" id="{842F2CA0-E5C7-4AD4-A1BA-19F435B08A28}"/>
              </a:ext>
            </a:extLst>
          </p:cNvPr>
          <p:cNvSpPr/>
          <p:nvPr/>
        </p:nvSpPr>
        <p:spPr>
          <a:xfrm rot="10800000">
            <a:off x="4170782" y="3431443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54" name="Grupo 53"/>
          <p:cNvGrpSpPr/>
          <p:nvPr/>
        </p:nvGrpSpPr>
        <p:grpSpPr>
          <a:xfrm>
            <a:off x="4286813" y="3319674"/>
            <a:ext cx="4552387" cy="403240"/>
            <a:chOff x="4312220" y="1467989"/>
            <a:chExt cx="3793554" cy="403240"/>
          </a:xfrm>
        </p:grpSpPr>
        <p:cxnSp>
          <p:nvCxnSpPr>
            <p:cNvPr id="55" name="Straight Connector 91">
              <a:extLst>
                <a:ext uri="{FF2B5EF4-FFF2-40B4-BE49-F238E27FC236}">
                  <a16:creationId xmlns:a16="http://schemas.microsoft.com/office/drawing/2014/main" xmlns="" id="{D62DBE7A-B394-407B-848F-F63F9A3BC158}"/>
                </a:ext>
              </a:extLst>
            </p:cNvPr>
            <p:cNvCxnSpPr>
              <a:stCxn id="56" idx="3"/>
            </p:cNvCxnSpPr>
            <p:nvPr/>
          </p:nvCxnSpPr>
          <p:spPr>
            <a:xfrm flipH="1">
              <a:off x="4312220" y="1669609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: Rounded Corners 110">
              <a:extLst>
                <a:ext uri="{FF2B5EF4-FFF2-40B4-BE49-F238E27FC236}">
                  <a16:creationId xmlns:a16="http://schemas.microsoft.com/office/drawing/2014/main" xmlns="" id="{1EA6C376-E8B3-431B-863E-51A2C872A7EA}"/>
                </a:ext>
              </a:extLst>
            </p:cNvPr>
            <p:cNvSpPr/>
            <p:nvPr/>
          </p:nvSpPr>
          <p:spPr>
            <a:xfrm flipH="1">
              <a:off x="4680534" y="1467989"/>
              <a:ext cx="3425240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Metodología</a:t>
              </a:r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67" name="Oval 90">
            <a:extLst>
              <a:ext uri="{FF2B5EF4-FFF2-40B4-BE49-F238E27FC236}">
                <a16:creationId xmlns:a16="http://schemas.microsoft.com/office/drawing/2014/main" xmlns="" id="{842F2CA0-E5C7-4AD4-A1BA-19F435B08A28}"/>
              </a:ext>
            </a:extLst>
          </p:cNvPr>
          <p:cNvSpPr/>
          <p:nvPr/>
        </p:nvSpPr>
        <p:spPr>
          <a:xfrm rot="10800000">
            <a:off x="4170642" y="4458924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4" name="Oval 90">
            <a:extLst>
              <a:ext uri="{FF2B5EF4-FFF2-40B4-BE49-F238E27FC236}">
                <a16:creationId xmlns:a16="http://schemas.microsoft.com/office/drawing/2014/main" xmlns="" id="{842F2CA0-E5C7-4AD4-A1BA-19F435B08A28}"/>
              </a:ext>
            </a:extLst>
          </p:cNvPr>
          <p:cNvSpPr/>
          <p:nvPr/>
        </p:nvSpPr>
        <p:spPr>
          <a:xfrm rot="10800000">
            <a:off x="4156628" y="1900700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2525225"/>
            <a:ext cx="5674807" cy="1159800"/>
          </a:xfrm>
        </p:spPr>
        <p:txBody>
          <a:bodyPr/>
          <a:lstStyle/>
          <a:p>
            <a:r>
              <a:rPr lang="es-CO" dirty="0"/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169383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5" name="Rectángulo 34"/>
          <p:cNvSpPr/>
          <p:nvPr/>
        </p:nvSpPr>
        <p:spPr>
          <a:xfrm>
            <a:off x="3839153" y="2178577"/>
            <a:ext cx="22049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Arquitectura basada en agentes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xmlns="" id="{9BFA272C-5C4E-48DB-B00C-9DF28B337DA9}"/>
              </a:ext>
            </a:extLst>
          </p:cNvPr>
          <p:cNvSpPr/>
          <p:nvPr/>
        </p:nvSpPr>
        <p:spPr>
          <a:xfrm>
            <a:off x="752476" y="173401"/>
            <a:ext cx="7919594" cy="956836"/>
          </a:xfrm>
          <a:prstGeom prst="rightArrow">
            <a:avLst>
              <a:gd name="adj1" fmla="val 50000"/>
              <a:gd name="adj2" fmla="val 31086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1864315" y="292676"/>
            <a:ext cx="6228624" cy="680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>
                <a:solidFill>
                  <a:schemeClr val="bg1"/>
                </a:solidFill>
              </a:rPr>
              <a:t>Metodología de Diseño en Ingeniería</a:t>
            </a:r>
            <a:endParaRPr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xmlns="" id="{B137842E-043F-4108-93E5-11D60684F8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498012"/>
              </p:ext>
            </p:extLst>
          </p:nvPr>
        </p:nvGraphicFramePr>
        <p:xfrm>
          <a:off x="752475" y="1155156"/>
          <a:ext cx="7919593" cy="548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xmlns="" id="{96E10B73-E1FF-48BB-AD8B-0D1715D68570}"/>
              </a:ext>
            </a:extLst>
          </p:cNvPr>
          <p:cNvGrpSpPr/>
          <p:nvPr/>
        </p:nvGrpSpPr>
        <p:grpSpPr>
          <a:xfrm>
            <a:off x="5913129" y="1677146"/>
            <a:ext cx="2726195" cy="1141703"/>
            <a:chOff x="8463458" y="1349159"/>
            <a:chExt cx="2726195" cy="1141703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xmlns="" id="{8215C5B1-5AAE-471E-99BF-80F88C71EED2}"/>
                </a:ext>
              </a:extLst>
            </p:cNvPr>
            <p:cNvGrpSpPr/>
            <p:nvPr/>
          </p:nvGrpSpPr>
          <p:grpSpPr>
            <a:xfrm>
              <a:off x="8743589" y="1349159"/>
              <a:ext cx="2324462" cy="1141703"/>
              <a:chOff x="929401" y="1792834"/>
              <a:chExt cx="4555176" cy="2508780"/>
            </a:xfrm>
          </p:grpSpPr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xmlns="" id="{AA711C4C-71B9-47AE-B60B-53632A578EB8}"/>
                  </a:ext>
                </a:extLst>
              </p:cNvPr>
              <p:cNvSpPr/>
              <p:nvPr/>
            </p:nvSpPr>
            <p:spPr>
              <a:xfrm>
                <a:off x="929401" y="2160786"/>
                <a:ext cx="4555176" cy="214082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2" name="Google Shape;83;p13">
                <a:extLst>
                  <a:ext uri="{FF2B5EF4-FFF2-40B4-BE49-F238E27FC236}">
                    <a16:creationId xmlns:a16="http://schemas.microsoft.com/office/drawing/2014/main" xmlns="" id="{50B5739C-D858-46EE-872D-EEC7E786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6106" y="1792834"/>
                <a:ext cx="2436778" cy="30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sz="2000" b="1" dirty="0">
                    <a:solidFill>
                      <a:schemeClr val="accent3">
                        <a:lumMod val="75000"/>
                      </a:schemeClr>
                    </a:solidFill>
                  </a:rPr>
                  <a:t>Scrum</a:t>
                </a:r>
              </a:p>
            </p:txBody>
          </p:sp>
        </p:grpSp>
        <p:sp>
          <p:nvSpPr>
            <p:cNvPr id="49" name="Google Shape;83;p13">
              <a:extLst>
                <a:ext uri="{FF2B5EF4-FFF2-40B4-BE49-F238E27FC236}">
                  <a16:creationId xmlns:a16="http://schemas.microsoft.com/office/drawing/2014/main" xmlns="" id="{75CE983E-1F08-4ED3-92D8-3EF19F4D4170}"/>
                </a:ext>
              </a:extLst>
            </p:cNvPr>
            <p:cNvSpPr txBox="1">
              <a:spLocks/>
            </p:cNvSpPr>
            <p:nvPr/>
          </p:nvSpPr>
          <p:spPr>
            <a:xfrm>
              <a:off x="8463458" y="1523496"/>
              <a:ext cx="2726195" cy="82534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CO" sz="1800" b="1" dirty="0"/>
                <a:t>       </a:t>
              </a:r>
              <a:endParaRPr lang="es-CO" b="1" dirty="0"/>
            </a:p>
            <a:p>
              <a:pPr marL="742950" lvl="1" indent="-285750"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CO" sz="1600" dirty="0">
                  <a:solidFill>
                    <a:schemeClr val="accent3">
                      <a:lumMod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Software de prototipo funcional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s-CO" dirty="0"/>
            </a:p>
            <a:p>
              <a:pPr marL="457200" lvl="1" algn="ctr"/>
              <a:endParaRPr lang="es-CO" sz="1500" dirty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xmlns="" id="{27F21363-FE50-42BB-8513-6648885426DC}"/>
              </a:ext>
            </a:extLst>
          </p:cNvPr>
          <p:cNvGrpSpPr/>
          <p:nvPr/>
        </p:nvGrpSpPr>
        <p:grpSpPr>
          <a:xfrm>
            <a:off x="5918961" y="3899411"/>
            <a:ext cx="2726195" cy="1064497"/>
            <a:chOff x="8463458" y="1434884"/>
            <a:chExt cx="2726195" cy="1064497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xmlns="" id="{3FF3ED3C-6F0B-442F-B2D6-48BA080F3882}"/>
                </a:ext>
              </a:extLst>
            </p:cNvPr>
            <p:cNvGrpSpPr/>
            <p:nvPr/>
          </p:nvGrpSpPr>
          <p:grpSpPr>
            <a:xfrm>
              <a:off x="8743589" y="1434884"/>
              <a:ext cx="2324462" cy="1055978"/>
              <a:chOff x="929401" y="1981204"/>
              <a:chExt cx="4555176" cy="2320410"/>
            </a:xfrm>
          </p:grpSpPr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xmlns="" id="{EEA96FED-3196-4BB4-A2E2-12C8B2C05C85}"/>
                  </a:ext>
                </a:extLst>
              </p:cNvPr>
              <p:cNvSpPr/>
              <p:nvPr/>
            </p:nvSpPr>
            <p:spPr>
              <a:xfrm>
                <a:off x="929401" y="2160786"/>
                <a:ext cx="4555176" cy="214082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4" name="Google Shape;83;p13">
                <a:extLst>
                  <a:ext uri="{FF2B5EF4-FFF2-40B4-BE49-F238E27FC236}">
                    <a16:creationId xmlns:a16="http://schemas.microsoft.com/office/drawing/2014/main" xmlns="" id="{1F682E3D-6F32-4867-A6C2-AA10EAC0B2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6106" y="1981204"/>
                <a:ext cx="2436777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sz="2000" b="1" dirty="0">
                    <a:solidFill>
                      <a:schemeClr val="accent3">
                        <a:lumMod val="75000"/>
                      </a:schemeClr>
                    </a:solidFill>
                  </a:rPr>
                  <a:t>TAM</a:t>
                </a:r>
              </a:p>
            </p:txBody>
          </p:sp>
        </p:grpSp>
        <p:sp>
          <p:nvSpPr>
            <p:cNvPr id="52" name="Google Shape;83;p13">
              <a:extLst>
                <a:ext uri="{FF2B5EF4-FFF2-40B4-BE49-F238E27FC236}">
                  <a16:creationId xmlns:a16="http://schemas.microsoft.com/office/drawing/2014/main" xmlns="" id="{C1F2CD6D-CE83-4357-8715-3FCAC4D778CE}"/>
                </a:ext>
              </a:extLst>
            </p:cNvPr>
            <p:cNvSpPr txBox="1">
              <a:spLocks/>
            </p:cNvSpPr>
            <p:nvPr/>
          </p:nvSpPr>
          <p:spPr>
            <a:xfrm>
              <a:off x="8463458" y="1542546"/>
              <a:ext cx="2726195" cy="95683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CO" sz="1800" b="1" dirty="0"/>
                <a:t>       </a:t>
              </a:r>
              <a:endParaRPr lang="es-CO" b="1" dirty="0"/>
            </a:p>
            <a:p>
              <a:pPr marL="742950" lvl="1" indent="-285750"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CO" sz="1600" dirty="0">
                  <a:solidFill>
                    <a:schemeClr val="accent3">
                      <a:lumMod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Evaluación de utilidad percibida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s-CO" dirty="0"/>
            </a:p>
            <a:p>
              <a:pPr marL="457200" lvl="1" algn="ctr"/>
              <a:endParaRPr lang="es-CO" sz="1500" dirty="0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xmlns="" id="{B05F0C11-83F1-403F-8F33-DFAD4B4704CB}"/>
              </a:ext>
            </a:extLst>
          </p:cNvPr>
          <p:cNvGrpSpPr/>
          <p:nvPr/>
        </p:nvGrpSpPr>
        <p:grpSpPr>
          <a:xfrm>
            <a:off x="5913128" y="2789656"/>
            <a:ext cx="2726195" cy="1099059"/>
            <a:chOff x="8463458" y="1400322"/>
            <a:chExt cx="2726195" cy="1099059"/>
          </a:xfrm>
        </p:grpSpPr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xmlns="" id="{7A9D1D23-1DAC-4B5F-9DBF-90108EA150CA}"/>
                </a:ext>
              </a:extLst>
            </p:cNvPr>
            <p:cNvGrpSpPr/>
            <p:nvPr/>
          </p:nvGrpSpPr>
          <p:grpSpPr>
            <a:xfrm>
              <a:off x="8743589" y="1400322"/>
              <a:ext cx="2388636" cy="1090540"/>
              <a:chOff x="929401" y="1905257"/>
              <a:chExt cx="4680935" cy="2396357"/>
            </a:xfrm>
          </p:grpSpPr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xmlns="" id="{5468E5E2-7D13-4A11-9243-77BE9B19023A}"/>
                  </a:ext>
                </a:extLst>
              </p:cNvPr>
              <p:cNvSpPr/>
              <p:nvPr/>
            </p:nvSpPr>
            <p:spPr>
              <a:xfrm>
                <a:off x="929401" y="2160786"/>
                <a:ext cx="4555176" cy="214082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9" name="Google Shape;83;p13">
                <a:extLst>
                  <a:ext uri="{FF2B5EF4-FFF2-40B4-BE49-F238E27FC236}">
                    <a16:creationId xmlns:a16="http://schemas.microsoft.com/office/drawing/2014/main" xmlns="" id="{072D0156-AC8C-4F6C-BD77-A0DE188710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6104" y="1905257"/>
                <a:ext cx="4094232" cy="380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sz="2000" b="1" dirty="0">
                    <a:solidFill>
                      <a:schemeClr val="accent3">
                        <a:lumMod val="75000"/>
                      </a:schemeClr>
                    </a:solidFill>
                  </a:rPr>
                  <a:t>P. Experimental</a:t>
                </a:r>
              </a:p>
            </p:txBody>
          </p:sp>
        </p:grpSp>
        <p:sp>
          <p:nvSpPr>
            <p:cNvPr id="57" name="Google Shape;83;p13">
              <a:extLst>
                <a:ext uri="{FF2B5EF4-FFF2-40B4-BE49-F238E27FC236}">
                  <a16:creationId xmlns:a16="http://schemas.microsoft.com/office/drawing/2014/main" xmlns="" id="{2F3AE561-29C4-49BB-BF5D-0AEEACEBAB22}"/>
                </a:ext>
              </a:extLst>
            </p:cNvPr>
            <p:cNvSpPr txBox="1">
              <a:spLocks/>
            </p:cNvSpPr>
            <p:nvPr/>
          </p:nvSpPr>
          <p:spPr>
            <a:xfrm>
              <a:off x="8463458" y="1542546"/>
              <a:ext cx="2726195" cy="95683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CO" sz="1800" b="1" dirty="0"/>
                <a:t>       </a:t>
              </a:r>
              <a:endParaRPr lang="es-CO" b="1" dirty="0"/>
            </a:p>
            <a:p>
              <a:pPr marL="742950" lvl="1" indent="-285750"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CO" sz="1600" dirty="0">
                  <a:solidFill>
                    <a:schemeClr val="accent3">
                      <a:lumMod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Evaluación de precisión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s-CO" dirty="0"/>
            </a:p>
            <a:p>
              <a:pPr marL="457200" lvl="1" algn="ctr"/>
              <a:endParaRPr lang="es-CO" sz="1500" dirty="0"/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xmlns="" id="{1FAEEDFB-F12F-4CAA-A865-12EEE76D1E77}"/>
              </a:ext>
            </a:extLst>
          </p:cNvPr>
          <p:cNvGrpSpPr/>
          <p:nvPr/>
        </p:nvGrpSpPr>
        <p:grpSpPr>
          <a:xfrm>
            <a:off x="3727269" y="1677436"/>
            <a:ext cx="2324462" cy="1137426"/>
            <a:chOff x="929401" y="1918915"/>
            <a:chExt cx="4555176" cy="826443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xmlns="" id="{5B39A54C-75F1-4FA1-AB85-0C0B5B3B2087}"/>
                </a:ext>
              </a:extLst>
            </p:cNvPr>
            <p:cNvSpPr/>
            <p:nvPr/>
          </p:nvSpPr>
          <p:spPr>
            <a:xfrm>
              <a:off x="929401" y="2041348"/>
              <a:ext cx="4555176" cy="704010"/>
            </a:xfrm>
            <a:prstGeom prst="rect">
              <a:avLst/>
            </a:prstGeom>
            <a:solidFill>
              <a:srgbClr val="0DB7C4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4" name="Google Shape;83;p13">
              <a:extLst>
                <a:ext uri="{FF2B5EF4-FFF2-40B4-BE49-F238E27FC236}">
                  <a16:creationId xmlns:a16="http://schemas.microsoft.com/office/drawing/2014/main" xmlns="" id="{6F272839-A4E4-4D77-A272-4D206BFF6D51}"/>
                </a:ext>
              </a:extLst>
            </p:cNvPr>
            <p:cNvSpPr txBox="1">
              <a:spLocks/>
            </p:cNvSpPr>
            <p:nvPr/>
          </p:nvSpPr>
          <p:spPr>
            <a:xfrm>
              <a:off x="1516106" y="1918915"/>
              <a:ext cx="2436778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 smtClean="0">
                  <a:solidFill>
                    <a:schemeClr val="accent4">
                      <a:lumMod val="50000"/>
                    </a:schemeClr>
                  </a:solidFill>
                </a:rPr>
                <a:t>AOPOA</a:t>
              </a:r>
              <a:endParaRPr lang="es-CO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xmlns="" id="{DC268582-1F2B-4204-B605-C3E236691BA1}"/>
              </a:ext>
            </a:extLst>
          </p:cNvPr>
          <p:cNvGrpSpPr/>
          <p:nvPr/>
        </p:nvGrpSpPr>
        <p:grpSpPr>
          <a:xfrm>
            <a:off x="3727269" y="2834183"/>
            <a:ext cx="2324462" cy="2129717"/>
            <a:chOff x="836071" y="2013679"/>
            <a:chExt cx="4555176" cy="731679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xmlns="" id="{DDA01FDC-8F36-4511-9ED8-FAE7FD987EED}"/>
                </a:ext>
              </a:extLst>
            </p:cNvPr>
            <p:cNvSpPr/>
            <p:nvPr/>
          </p:nvSpPr>
          <p:spPr>
            <a:xfrm>
              <a:off x="836071" y="2041348"/>
              <a:ext cx="4555176" cy="704010"/>
            </a:xfrm>
            <a:prstGeom prst="rect">
              <a:avLst/>
            </a:prstGeom>
            <a:solidFill>
              <a:srgbClr val="0DB7C4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1" name="Google Shape;83;p13">
              <a:extLst>
                <a:ext uri="{FF2B5EF4-FFF2-40B4-BE49-F238E27FC236}">
                  <a16:creationId xmlns:a16="http://schemas.microsoft.com/office/drawing/2014/main" xmlns="" id="{5855D9FA-D2D9-4C0E-BD6D-1A00244C9ED5}"/>
                </a:ext>
              </a:extLst>
            </p:cNvPr>
            <p:cNvSpPr txBox="1">
              <a:spLocks/>
            </p:cNvSpPr>
            <p:nvPr/>
          </p:nvSpPr>
          <p:spPr>
            <a:xfrm>
              <a:off x="1460109" y="2013679"/>
              <a:ext cx="3673092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M. Aprendizaje supervisado</a:t>
              </a:r>
            </a:p>
          </p:txBody>
        </p:sp>
      </p:grpSp>
      <p:sp>
        <p:nvSpPr>
          <p:cNvPr id="72" name="Rectángulo 71">
            <a:extLst>
              <a:ext uri="{FF2B5EF4-FFF2-40B4-BE49-F238E27FC236}">
                <a16:creationId xmlns:a16="http://schemas.microsoft.com/office/drawing/2014/main" xmlns="" id="{CB35F6DD-653C-4AB9-B062-DC0FB1E80224}"/>
              </a:ext>
            </a:extLst>
          </p:cNvPr>
          <p:cNvSpPr/>
          <p:nvPr/>
        </p:nvSpPr>
        <p:spPr>
          <a:xfrm>
            <a:off x="3860778" y="3588697"/>
            <a:ext cx="2204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Captura de datos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 err="1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Pre-procesamiento</a:t>
            </a:r>
            <a:endParaRPr lang="es-CO" sz="1600" dirty="0">
              <a:solidFill>
                <a:schemeClr val="accent4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Caracterización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Entrenamiento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Validación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xmlns="" id="{6FDB2047-60E1-423E-854D-70415200C258}"/>
              </a:ext>
            </a:extLst>
          </p:cNvPr>
          <p:cNvGrpSpPr/>
          <p:nvPr/>
        </p:nvGrpSpPr>
        <p:grpSpPr>
          <a:xfrm>
            <a:off x="752476" y="1677454"/>
            <a:ext cx="2834340" cy="3277944"/>
            <a:chOff x="1273905" y="1960684"/>
            <a:chExt cx="4210672" cy="784674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xmlns="" id="{2242BDC9-DBF6-4FA5-B202-3B5C58663D02}"/>
                </a:ext>
              </a:extLst>
            </p:cNvPr>
            <p:cNvSpPr/>
            <p:nvPr/>
          </p:nvSpPr>
          <p:spPr>
            <a:xfrm>
              <a:off x="1273905" y="2000696"/>
              <a:ext cx="4210672" cy="74466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5" name="Google Shape;83;p13">
              <a:extLst>
                <a:ext uri="{FF2B5EF4-FFF2-40B4-BE49-F238E27FC236}">
                  <a16:creationId xmlns:a16="http://schemas.microsoft.com/office/drawing/2014/main" xmlns="" id="{E6114F4F-67FD-4397-A3E9-D2760A2A83DE}"/>
                </a:ext>
              </a:extLst>
            </p:cNvPr>
            <p:cNvSpPr txBox="1">
              <a:spLocks/>
            </p:cNvSpPr>
            <p:nvPr/>
          </p:nvSpPr>
          <p:spPr>
            <a:xfrm>
              <a:off x="1516106" y="1960684"/>
              <a:ext cx="3570340" cy="193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>
                  <a:solidFill>
                    <a:schemeClr val="accent6">
                      <a:lumMod val="75000"/>
                    </a:schemeClr>
                  </a:solidFill>
                </a:rPr>
                <a:t>Investigación Exploratoria</a:t>
              </a:r>
            </a:p>
          </p:txBody>
        </p:sp>
      </p:grpSp>
      <p:sp>
        <p:nvSpPr>
          <p:cNvPr id="76" name="Rectángulo 75">
            <a:extLst>
              <a:ext uri="{FF2B5EF4-FFF2-40B4-BE49-F238E27FC236}">
                <a16:creationId xmlns:a16="http://schemas.microsoft.com/office/drawing/2014/main" xmlns="" id="{5741FF75-571D-4C24-AFBC-DD5DBABA5CD2}"/>
              </a:ext>
            </a:extLst>
          </p:cNvPr>
          <p:cNvSpPr/>
          <p:nvPr/>
        </p:nvSpPr>
        <p:spPr>
          <a:xfrm>
            <a:off x="932594" y="2442389"/>
            <a:ext cx="265154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Modelos, métodos, técnicas y herramientas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Arquitecturas multimodal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Requisitos  para usos en sistemas CCTV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Exteriorización de emociones (descriptores)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Posibles aportes en valoración de FRP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CO" sz="1600" dirty="0">
              <a:solidFill>
                <a:schemeClr val="accent4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563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D2433634-A249-4C59-A013-AC6F98269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581157"/>
              </p:ext>
            </p:extLst>
          </p:nvPr>
        </p:nvGraphicFramePr>
        <p:xfrm>
          <a:off x="992569" y="241021"/>
          <a:ext cx="7847537" cy="4647128"/>
        </p:xfrm>
        <a:graphic>
          <a:graphicData uri="http://schemas.openxmlformats.org/drawingml/2006/table">
            <a:tbl>
              <a:tblPr firstRow="1" firstCol="1" bandRow="1">
                <a:tableStyleId>{F5384024-1BC5-43A2-BD1E-1B584963CC67}</a:tableStyleId>
              </a:tblPr>
              <a:tblGrid>
                <a:gridCol w="763659">
                  <a:extLst>
                    <a:ext uri="{9D8B030D-6E8A-4147-A177-3AD203B41FA5}">
                      <a16:colId xmlns:a16="http://schemas.microsoft.com/office/drawing/2014/main" xmlns="" val="3689812783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xmlns="" val="4215668299"/>
                    </a:ext>
                  </a:extLst>
                </a:gridCol>
                <a:gridCol w="6648449">
                  <a:extLst>
                    <a:ext uri="{9D8B030D-6E8A-4147-A177-3AD203B41FA5}">
                      <a16:colId xmlns:a16="http://schemas.microsoft.com/office/drawing/2014/main" xmlns="" val="4137284410"/>
                    </a:ext>
                  </a:extLst>
                </a:gridCol>
              </a:tblGrid>
              <a:tr h="20548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20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RESULTADOS ESPERADOS</a:t>
                      </a:r>
                      <a:endParaRPr lang="es-CO" sz="20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4258979"/>
                  </a:ext>
                </a:extLst>
              </a:tr>
              <a:tr h="925520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MISyC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 TG1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1A</a:t>
                      </a:r>
                    </a:p>
                  </a:txBody>
                  <a:tcPr marL="28750" marR="28750" marT="0" marB="0"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con las ecuaciones de búsqueda y estadísticas bibliográficas; el análisis, la evaluación y el cuadro comparativo de los trabajos relacionados con las técnicas y modelos para la detección de emociones y estados de ánimo y una lista de descriptores potenciales en la interpretación del lenguaje corporal o aspectos psicológicos relevantes.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3234481"/>
                  </a:ext>
                </a:extLst>
              </a:tr>
              <a:tr h="37966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1B</a:t>
                      </a:r>
                    </a:p>
                  </a:txBody>
                  <a:tcPr marL="28750" marR="28750" marT="0" marB="0"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con especificación de requisitos del </a:t>
                      </a:r>
                      <a:r>
                        <a:rPr lang="es-CO" sz="1400" b="0" i="0" u="none" strike="noStrike" cap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sistema, especificaciones de bases de datos de imágenes, 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para </a:t>
                      </a:r>
                      <a:r>
                        <a:rPr lang="es-CO" sz="1400" b="0" i="0" u="none" strike="noStrike" cap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el 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diseño, desarrollo e implementación parcial.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0269626"/>
                  </a:ext>
                </a:extLst>
              </a:tr>
              <a:tr h="42378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1C</a:t>
                      </a:r>
                    </a:p>
                  </a:txBody>
                  <a:tcPr marL="28750" marR="28750" marT="0" marB="0"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con la extracción, caracterización, evaluación y cuadro comparativo de herramientas y/o marcos de trabajo que puedan soportar el desarrollo y la implementación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7113410"/>
                  </a:ext>
                </a:extLst>
              </a:tr>
              <a:tr h="64209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1D</a:t>
                      </a:r>
                    </a:p>
                  </a:txBody>
                  <a:tcPr marL="28750" marR="28750" marT="0" marB="0"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 artículo científico en el que se realizará una revisión y comparación de técnicas, modelos y herramientas potenciales para el reconocimiento de emociones y estados de ánimo. La publicación del artículo será en un congreso académico.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9608864"/>
                  </a:ext>
                </a:extLst>
              </a:tr>
              <a:tr h="40168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MISyC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 TG2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2A</a:t>
                      </a:r>
                    </a:p>
                  </a:txBody>
                  <a:tcPr marL="28750" marR="28750" marT="0" marB="0" anchor="ctr">
                    <a:solidFill>
                      <a:srgbClr val="0DB7C4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del diseño refinado de la arquitectura  de alto nivel del sistema de reconocimiento. 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74580038"/>
                  </a:ext>
                </a:extLst>
              </a:tr>
              <a:tr h="22222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2B</a:t>
                      </a:r>
                    </a:p>
                  </a:txBody>
                  <a:tcPr marL="28750" marR="28750" marT="0" marB="0" anchor="ctr">
                    <a:solidFill>
                      <a:srgbClr val="0DB7C4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del diseño detallado del sistema </a:t>
                      </a:r>
                      <a:r>
                        <a:rPr lang="es-CO" sz="1400" b="0" i="0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multi-agente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985373"/>
                  </a:ext>
                </a:extLst>
              </a:tr>
              <a:tr h="60860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2C</a:t>
                      </a:r>
                    </a:p>
                  </a:txBody>
                  <a:tcPr marL="28750" marR="28750" marT="0" marB="0" anchor="ctr">
                    <a:solidFill>
                      <a:srgbClr val="0DB7C4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 caracterización del modelo de reconocimiento de emociones y estados de ánimo y los mecanismos de inteligencia artificial para clasificación a partir de imágenes de video.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5779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97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D2433634-A249-4C59-A013-AC6F98269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612308"/>
              </p:ext>
            </p:extLst>
          </p:nvPr>
        </p:nvGraphicFramePr>
        <p:xfrm>
          <a:off x="963541" y="371475"/>
          <a:ext cx="7847537" cy="4347569"/>
        </p:xfrm>
        <a:graphic>
          <a:graphicData uri="http://schemas.openxmlformats.org/drawingml/2006/table">
            <a:tbl>
              <a:tblPr firstRow="1" firstCol="1" bandRow="1">
                <a:tableStyleId>{F5384024-1BC5-43A2-BD1E-1B584963CC67}</a:tableStyleId>
              </a:tblPr>
              <a:tblGrid>
                <a:gridCol w="763659">
                  <a:extLst>
                    <a:ext uri="{9D8B030D-6E8A-4147-A177-3AD203B41FA5}">
                      <a16:colId xmlns:a16="http://schemas.microsoft.com/office/drawing/2014/main" xmlns="" val="3689812783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xmlns="" val="4215668299"/>
                    </a:ext>
                  </a:extLst>
                </a:gridCol>
                <a:gridCol w="6648449">
                  <a:extLst>
                    <a:ext uri="{9D8B030D-6E8A-4147-A177-3AD203B41FA5}">
                      <a16:colId xmlns:a16="http://schemas.microsoft.com/office/drawing/2014/main" xmlns="" val="4137284410"/>
                    </a:ext>
                  </a:extLst>
                </a:gridCol>
              </a:tblGrid>
              <a:tr h="414343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20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RESULTADOS ESPERADOS</a:t>
                      </a:r>
                      <a:endParaRPr lang="es-CO" sz="20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4258979"/>
                  </a:ext>
                </a:extLst>
              </a:tr>
              <a:tr h="1214400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MISyC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 TG3</a:t>
                      </a: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3A</a:t>
                      </a:r>
                    </a:p>
                  </a:txBody>
                  <a:tcPr marL="28750" marR="28750" marT="0" marB="0" anchor="ctr">
                    <a:solidFill>
                      <a:srgbClr val="92D05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Código fuente, documentación técnica y manuales de uso del software con la implementación de la arquitectura propuesta. El código del software estará restringido para su uso comercial y la propiedad intelectual del mismo será de la empresa Vector ITC Colombia.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0430456"/>
                  </a:ext>
                </a:extLst>
              </a:tr>
              <a:tr h="5981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3B</a:t>
                      </a:r>
                    </a:p>
                  </a:txBody>
                  <a:tcPr marL="28750" marR="28750" marT="0" marB="0" anchor="ctr">
                    <a:solidFill>
                      <a:srgbClr val="92D05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Copia de las autorizaciones de tratamiento de datos de las personas capturadas en imágenes de video.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3038889"/>
                  </a:ext>
                </a:extLst>
              </a:tr>
              <a:tr h="5981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3C</a:t>
                      </a:r>
                    </a:p>
                  </a:txBody>
                  <a:tcPr marL="28750" marR="28750" marT="0" marB="0" anchor="ctr">
                    <a:solidFill>
                      <a:srgbClr val="92D05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 la validación experimental con los resultados de precisión, desempeño computacional y evaluación TAM.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995109"/>
                  </a:ext>
                </a:extLst>
              </a:tr>
              <a:tr h="15225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3D</a:t>
                      </a:r>
                    </a:p>
                  </a:txBody>
                  <a:tcPr marL="28750" marR="28750" marT="0" marB="0" anchor="ctr">
                    <a:solidFill>
                      <a:srgbClr val="92D05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Artículo de la arquitectura y evaluación de la solución. En el artículo se presentará la problemática, el caso de referencia, la arquitectura propuesta los resultados de la evaluación de precisión,  el desempeño computacional y su utilidad en una evaluación de factores de riesgo psicosocial. Este artículo será presentado para publicación en una revista indexada nacional o internacional. 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9307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6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44425" y="1140000"/>
            <a:ext cx="8108656" cy="3785975"/>
          </a:xfrm>
        </p:spPr>
        <p:txBody>
          <a:bodyPr/>
          <a:lstStyle/>
          <a:p>
            <a:pPr marL="76200" indent="0">
              <a:buNone/>
            </a:pPr>
            <a:r>
              <a:rPr lang="es-CO" sz="800" dirty="0"/>
              <a:t>[1] Ministerio de la protección social, "Resolución 2646 de 2008," 2008. </a:t>
            </a:r>
          </a:p>
          <a:p>
            <a:pPr marL="76200" indent="0">
              <a:buNone/>
            </a:pPr>
            <a:r>
              <a:rPr lang="es-CO" sz="800" dirty="0"/>
              <a:t>[2] M. Rodríguez, "Factores Psicosociales de Riesgo Laboral: ¿Nuevos tiempos, nuevos riesgos?" </a:t>
            </a:r>
            <a:r>
              <a:rPr lang="es-CO" sz="800" i="1" dirty="0"/>
              <a:t>Observatorio Laboral Revista Venezolana, </a:t>
            </a:r>
            <a:r>
              <a:rPr lang="es-CO" sz="800" dirty="0"/>
              <a:t>vol.   2, </a:t>
            </a:r>
            <a:r>
              <a:rPr lang="es-CO" sz="800" i="1" dirty="0"/>
              <a:t>(3), </a:t>
            </a:r>
            <a:r>
              <a:rPr lang="es-CO" sz="800" dirty="0"/>
              <a:t>pp. 127-141, 2009.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3"/>
              </a:rPr>
              <a:t>http://dialnet.unirioja.es/servlet/oaiart?codigo=2995368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[3] Raúl Mirza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Occupational</a:t>
            </a:r>
            <a:r>
              <a:rPr lang="es-CO" sz="800" dirty="0"/>
              <a:t> </a:t>
            </a:r>
            <a:r>
              <a:rPr lang="es-CO" sz="800" dirty="0" err="1"/>
              <a:t>Noise-Induced</a:t>
            </a:r>
            <a:r>
              <a:rPr lang="es-CO" sz="800" dirty="0"/>
              <a:t> </a:t>
            </a:r>
            <a:r>
              <a:rPr lang="es-CO" sz="800" dirty="0" err="1"/>
              <a:t>Hearing</a:t>
            </a:r>
            <a:r>
              <a:rPr lang="es-CO" sz="800" dirty="0"/>
              <a:t> </a:t>
            </a:r>
            <a:r>
              <a:rPr lang="es-CO" sz="800" dirty="0" err="1"/>
              <a:t>Loss</a:t>
            </a:r>
            <a:r>
              <a:rPr lang="es-CO" sz="800" dirty="0"/>
              <a:t>," </a:t>
            </a:r>
            <a:r>
              <a:rPr lang="es-CO" sz="800" i="1" dirty="0" err="1"/>
              <a:t>Journal</a:t>
            </a:r>
            <a:r>
              <a:rPr lang="es-CO" sz="800" i="1" dirty="0"/>
              <a:t> of </a:t>
            </a:r>
            <a:r>
              <a:rPr lang="es-CO" sz="800" i="1" dirty="0" err="1"/>
              <a:t>Occupational</a:t>
            </a:r>
            <a:r>
              <a:rPr lang="es-CO" sz="800" i="1" dirty="0"/>
              <a:t> and </a:t>
            </a:r>
            <a:r>
              <a:rPr lang="es-CO" sz="800" i="1" dirty="0" err="1"/>
              <a:t>Environmental</a:t>
            </a:r>
            <a:r>
              <a:rPr lang="es-CO" sz="800" i="1" dirty="0"/>
              <a:t> Medicine, </a:t>
            </a:r>
            <a:r>
              <a:rPr lang="es-CO" sz="800" dirty="0"/>
              <a:t>vol. 60, </a:t>
            </a:r>
            <a:r>
              <a:rPr lang="es-CO" sz="800" i="1" dirty="0"/>
              <a:t>(9), </a:t>
            </a:r>
            <a:r>
              <a:rPr lang="es-CO" sz="800" dirty="0"/>
              <a:t>pp. e501,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4"/>
              </a:rPr>
              <a:t>https://www.ncbi.nlm.nih.gov/pubmed/30095587</a:t>
            </a:r>
            <a:r>
              <a:rPr lang="es-CO" sz="800" dirty="0"/>
              <a:t>. DOI: 10.1097/JOM.0000000000001423.</a:t>
            </a:r>
          </a:p>
          <a:p>
            <a:pPr marL="76200" indent="0">
              <a:buNone/>
            </a:pPr>
            <a:r>
              <a:rPr lang="es-CO" sz="800" dirty="0"/>
              <a:t>[4] H. E. </a:t>
            </a:r>
            <a:r>
              <a:rPr lang="es-CO" sz="800" dirty="0" err="1"/>
              <a:t>Landberg</a:t>
            </a:r>
            <a:r>
              <a:rPr lang="es-CO" sz="800" dirty="0"/>
              <a:t>, H. </a:t>
            </a:r>
            <a:r>
              <a:rPr lang="es-CO" sz="800" dirty="0" err="1"/>
              <a:t>Westberg</a:t>
            </a:r>
            <a:r>
              <a:rPr lang="es-CO" sz="800" dirty="0"/>
              <a:t> and H. </a:t>
            </a:r>
            <a:r>
              <a:rPr lang="es-CO" sz="800" dirty="0" err="1"/>
              <a:t>Tinnerberg</a:t>
            </a:r>
            <a:r>
              <a:rPr lang="es-CO" sz="800" dirty="0"/>
              <a:t>, "</a:t>
            </a:r>
            <a:r>
              <a:rPr lang="es-CO" sz="800" dirty="0" err="1"/>
              <a:t>Evaluation</a:t>
            </a:r>
            <a:r>
              <a:rPr lang="es-CO" sz="800" dirty="0"/>
              <a:t> of </a:t>
            </a:r>
            <a:r>
              <a:rPr lang="es-CO" sz="800" dirty="0" err="1"/>
              <a:t>risk</a:t>
            </a:r>
            <a:r>
              <a:rPr lang="es-CO" sz="800" dirty="0"/>
              <a:t> </a:t>
            </a:r>
            <a:r>
              <a:rPr lang="es-CO" sz="800" dirty="0" err="1"/>
              <a:t>assessment</a:t>
            </a:r>
            <a:r>
              <a:rPr lang="es-CO" sz="800" dirty="0"/>
              <a:t> </a:t>
            </a:r>
            <a:r>
              <a:rPr lang="es-CO" sz="800" dirty="0" err="1"/>
              <a:t>approaches</a:t>
            </a:r>
            <a:r>
              <a:rPr lang="es-CO" sz="800" dirty="0"/>
              <a:t> of </a:t>
            </a:r>
            <a:r>
              <a:rPr lang="es-CO" sz="800" dirty="0" err="1"/>
              <a:t>occupational</a:t>
            </a:r>
            <a:r>
              <a:rPr lang="es-CO" sz="800" dirty="0"/>
              <a:t> </a:t>
            </a:r>
            <a:r>
              <a:rPr lang="es-CO" sz="800" dirty="0" err="1"/>
              <a:t>chemical</a:t>
            </a:r>
            <a:r>
              <a:rPr lang="es-CO" sz="800" dirty="0"/>
              <a:t> </a:t>
            </a:r>
            <a:r>
              <a:rPr lang="es-CO" sz="800" dirty="0" err="1"/>
              <a:t>exposures</a:t>
            </a:r>
            <a:r>
              <a:rPr lang="es-CO" sz="800" dirty="0"/>
              <a:t> </a:t>
            </a:r>
            <a:r>
              <a:rPr lang="es-CO" sz="800" dirty="0" err="1"/>
              <a:t>based</a:t>
            </a:r>
            <a:r>
              <a:rPr lang="es-CO" sz="800" dirty="0"/>
              <a:t> </a:t>
            </a:r>
            <a:r>
              <a:rPr lang="es-CO" sz="800" dirty="0" err="1"/>
              <a:t>on</a:t>
            </a:r>
            <a:r>
              <a:rPr lang="es-CO" sz="800" dirty="0"/>
              <a:t> </a:t>
            </a:r>
            <a:r>
              <a:rPr lang="es-CO" sz="800" dirty="0" err="1"/>
              <a:t>models</a:t>
            </a:r>
            <a:r>
              <a:rPr lang="es-CO" sz="800" dirty="0"/>
              <a:t> in </a:t>
            </a:r>
            <a:r>
              <a:rPr lang="es-CO" sz="800" dirty="0" err="1"/>
              <a:t>comparison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measurements</a:t>
            </a:r>
            <a:r>
              <a:rPr lang="es-CO" sz="800" dirty="0"/>
              <a:t>," </a:t>
            </a:r>
            <a:r>
              <a:rPr lang="es-CO" sz="800" i="1" dirty="0"/>
              <a:t>Safety </a:t>
            </a:r>
            <a:r>
              <a:rPr lang="es-CO" sz="800" i="1" dirty="0" err="1"/>
              <a:t>Science</a:t>
            </a:r>
            <a:r>
              <a:rPr lang="es-CO" sz="800" i="1" dirty="0"/>
              <a:t>, </a:t>
            </a:r>
            <a:r>
              <a:rPr lang="es-CO" sz="800" dirty="0"/>
              <a:t>vol. 109, pp. 412-420,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5"/>
              </a:rPr>
              <a:t>https://www.sciencedirect.com/science/article/pii/S0925753517315631</a:t>
            </a:r>
            <a:r>
              <a:rPr lang="es-CO" sz="800" dirty="0"/>
              <a:t>. DOI: 10.1016/j.ssci.2018.06.006.</a:t>
            </a:r>
          </a:p>
          <a:p>
            <a:pPr marL="76200" indent="0">
              <a:buNone/>
            </a:pPr>
            <a:r>
              <a:rPr lang="es-CO" sz="800" dirty="0"/>
              <a:t>[5] C. R. N. CORRAO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Biological</a:t>
            </a:r>
            <a:r>
              <a:rPr lang="es-CO" sz="800" dirty="0"/>
              <a:t> </a:t>
            </a:r>
            <a:r>
              <a:rPr lang="es-CO" sz="800" dirty="0" err="1"/>
              <a:t>Risk</a:t>
            </a:r>
            <a:r>
              <a:rPr lang="es-CO" sz="800" dirty="0"/>
              <a:t> and </a:t>
            </a:r>
            <a:r>
              <a:rPr lang="es-CO" sz="800" dirty="0" err="1"/>
              <a:t>Occupational</a:t>
            </a:r>
            <a:r>
              <a:rPr lang="es-CO" sz="800" dirty="0"/>
              <a:t> </a:t>
            </a:r>
            <a:r>
              <a:rPr lang="es-CO" sz="800" dirty="0" err="1"/>
              <a:t>Health</a:t>
            </a:r>
            <a:r>
              <a:rPr lang="es-CO" sz="800" dirty="0"/>
              <a:t>," </a:t>
            </a:r>
            <a:r>
              <a:rPr lang="es-CO" sz="800" i="1" dirty="0"/>
              <a:t>Industrial </a:t>
            </a:r>
            <a:r>
              <a:rPr lang="es-CO" sz="800" i="1" dirty="0" err="1"/>
              <a:t>Health</a:t>
            </a:r>
            <a:r>
              <a:rPr lang="es-CO" sz="800" i="1" dirty="0"/>
              <a:t>, </a:t>
            </a:r>
            <a:r>
              <a:rPr lang="es-CO" sz="800" dirty="0"/>
              <a:t>vol. 50, </a:t>
            </a:r>
            <a:r>
              <a:rPr lang="es-CO" sz="800" i="1" dirty="0"/>
              <a:t>(4), </a:t>
            </a:r>
            <a:r>
              <a:rPr lang="es-CO" sz="800" dirty="0"/>
              <a:t>pp. 326-337, 2012.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6"/>
              </a:rPr>
              <a:t>https://jlc.jst.go.jp/DN/JALC/10007643537?from=SUMMON</a:t>
            </a:r>
            <a:r>
              <a:rPr lang="es-CO" sz="800" dirty="0"/>
              <a:t>. DOI: 10.2486/indhealth.MS1324.</a:t>
            </a:r>
          </a:p>
          <a:p>
            <a:pPr marL="76200" indent="0">
              <a:buNone/>
            </a:pPr>
            <a:r>
              <a:rPr lang="es-CO" sz="800" dirty="0"/>
              <a:t>[6] P. </a:t>
            </a:r>
            <a:r>
              <a:rPr lang="es-CO" sz="800" dirty="0" err="1"/>
              <a:t>Nataletti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Occupational</a:t>
            </a:r>
            <a:r>
              <a:rPr lang="es-CO" sz="800" dirty="0"/>
              <a:t> </a:t>
            </a:r>
            <a:r>
              <a:rPr lang="es-CO" sz="800" dirty="0" err="1"/>
              <a:t>Exposure</a:t>
            </a:r>
            <a:r>
              <a:rPr lang="es-CO" sz="800" dirty="0"/>
              <a:t> to </a:t>
            </a:r>
            <a:r>
              <a:rPr lang="es-CO" sz="800" dirty="0" err="1"/>
              <a:t>Mechanical</a:t>
            </a:r>
            <a:r>
              <a:rPr lang="es-CO" sz="800" dirty="0"/>
              <a:t> </a:t>
            </a:r>
            <a:r>
              <a:rPr lang="es-CO" sz="800" dirty="0" err="1"/>
              <a:t>Vibration</a:t>
            </a:r>
            <a:r>
              <a:rPr lang="es-CO" sz="800" dirty="0"/>
              <a:t>: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Italian</a:t>
            </a:r>
            <a:r>
              <a:rPr lang="es-CO" sz="800" dirty="0"/>
              <a:t> </a:t>
            </a:r>
            <a:r>
              <a:rPr lang="es-CO" sz="800" dirty="0" err="1"/>
              <a:t>Vibration</a:t>
            </a:r>
            <a:r>
              <a:rPr lang="es-CO" sz="800" dirty="0"/>
              <a:t> </a:t>
            </a:r>
            <a:r>
              <a:rPr lang="es-CO" sz="800" dirty="0" err="1"/>
              <a:t>Database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Risk</a:t>
            </a:r>
            <a:r>
              <a:rPr lang="es-CO" sz="800" dirty="0"/>
              <a:t> </a:t>
            </a:r>
            <a:r>
              <a:rPr lang="es-CO" sz="800" dirty="0" err="1"/>
              <a:t>Assessment</a:t>
            </a:r>
            <a:r>
              <a:rPr lang="es-CO" sz="800" dirty="0"/>
              <a:t>," </a:t>
            </a:r>
            <a:r>
              <a:rPr lang="es-CO" sz="800" i="1" dirty="0"/>
              <a:t>International </a:t>
            </a:r>
            <a:r>
              <a:rPr lang="es-CO" sz="800" i="1" dirty="0" err="1"/>
              <a:t>Journal</a:t>
            </a:r>
            <a:r>
              <a:rPr lang="es-CO" sz="800" i="1" dirty="0"/>
              <a:t> of </a:t>
            </a:r>
            <a:r>
              <a:rPr lang="es-CO" sz="800" i="1" dirty="0" err="1"/>
              <a:t>Occupational</a:t>
            </a:r>
            <a:r>
              <a:rPr lang="es-CO" sz="800" i="1" dirty="0"/>
              <a:t> Safety and </a:t>
            </a:r>
            <a:r>
              <a:rPr lang="es-CO" sz="800" i="1" dirty="0" err="1"/>
              <a:t>Ergonomics</a:t>
            </a:r>
            <a:r>
              <a:rPr lang="es-CO" sz="800" i="1" dirty="0"/>
              <a:t>, </a:t>
            </a:r>
            <a:r>
              <a:rPr lang="es-CO" sz="800" dirty="0"/>
              <a:t>vol. 14, </a:t>
            </a:r>
            <a:r>
              <a:rPr lang="es-CO" sz="800" i="1" dirty="0"/>
              <a:t>(4), </a:t>
            </a:r>
            <a:r>
              <a:rPr lang="es-CO" sz="800" dirty="0"/>
              <a:t>pp. 379-386, 2008.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7"/>
              </a:rPr>
              <a:t>http://www.tandfonline.com/doi/abs/10.1080/10803548.2008.11076775</a:t>
            </a:r>
            <a:r>
              <a:rPr lang="es-CO" sz="800" dirty="0"/>
              <a:t>. DOI: 10.1080/10803548.2008.11076775.</a:t>
            </a:r>
          </a:p>
          <a:p>
            <a:pPr marL="76200" indent="0">
              <a:buNone/>
            </a:pPr>
            <a:r>
              <a:rPr lang="es-CO" sz="800" dirty="0"/>
              <a:t>[7] E. G. Marshall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Work-Related</a:t>
            </a:r>
            <a:r>
              <a:rPr lang="es-CO" sz="800" dirty="0"/>
              <a:t> </a:t>
            </a:r>
            <a:r>
              <a:rPr lang="es-CO" sz="800" dirty="0" err="1"/>
              <a:t>Unintentional</a:t>
            </a:r>
            <a:r>
              <a:rPr lang="es-CO" sz="800" dirty="0"/>
              <a:t> Injuries </a:t>
            </a:r>
            <a:r>
              <a:rPr lang="es-CO" sz="800" dirty="0" err="1"/>
              <a:t>Associated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Hurricane</a:t>
            </a:r>
            <a:r>
              <a:rPr lang="es-CO" sz="800" dirty="0"/>
              <a:t> Sandy in New Jersey," </a:t>
            </a:r>
            <a:r>
              <a:rPr lang="es-CO" sz="800" i="1" dirty="0" err="1"/>
              <a:t>Disaster</a:t>
            </a:r>
            <a:r>
              <a:rPr lang="es-CO" sz="800" i="1" dirty="0"/>
              <a:t> Medicine and </a:t>
            </a:r>
            <a:r>
              <a:rPr lang="es-CO" sz="800" i="1" dirty="0" err="1"/>
              <a:t>Public</a:t>
            </a:r>
            <a:r>
              <a:rPr lang="es-CO" sz="800" i="1" dirty="0"/>
              <a:t> </a:t>
            </a:r>
            <a:r>
              <a:rPr lang="es-CO" sz="800" i="1" dirty="0" err="1"/>
              <a:t>Health</a:t>
            </a:r>
            <a:r>
              <a:rPr lang="es-CO" sz="800" i="1" dirty="0"/>
              <a:t> </a:t>
            </a:r>
            <a:r>
              <a:rPr lang="es-CO" sz="800" i="1" dirty="0" err="1"/>
              <a:t>Preparedness</a:t>
            </a:r>
            <a:r>
              <a:rPr lang="es-CO" sz="800" i="1" dirty="0"/>
              <a:t>, </a:t>
            </a:r>
            <a:r>
              <a:rPr lang="es-CO" sz="800" dirty="0"/>
              <a:t>vol. 10, </a:t>
            </a:r>
            <a:r>
              <a:rPr lang="es-CO" sz="800" i="1" dirty="0"/>
              <a:t>(3), </a:t>
            </a:r>
            <a:r>
              <a:rPr lang="es-CO" sz="800" dirty="0"/>
              <a:t>pp. 394-404, 2016.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8"/>
              </a:rPr>
              <a:t>https://www-cambridge-org.ezproxy.javeriana.edu.co/core/article/workrelated-unintentional-injuries-associated-with-hurricane-sandy-in-new-jersey/AB0220A1F1E274EA41B0C2A33D0F2DCB</a:t>
            </a:r>
            <a:r>
              <a:rPr lang="es-CO" sz="800" dirty="0"/>
              <a:t>. DOI: 10.1017/dmp.2016.47.</a:t>
            </a:r>
          </a:p>
          <a:p>
            <a:pPr marL="76200" indent="0">
              <a:buNone/>
            </a:pPr>
            <a:r>
              <a:rPr lang="es-CO" sz="800" dirty="0"/>
              <a:t>[8] V. </a:t>
            </a:r>
            <a:r>
              <a:rPr lang="es-CO" sz="800" dirty="0" err="1"/>
              <a:t>Forastieri</a:t>
            </a:r>
            <a:r>
              <a:rPr lang="es-CO" sz="800" dirty="0"/>
              <a:t>, "</a:t>
            </a:r>
            <a:r>
              <a:rPr lang="es-CO" sz="800" dirty="0" err="1"/>
              <a:t>Psychosocial</a:t>
            </a:r>
            <a:r>
              <a:rPr lang="es-CO" sz="800" dirty="0"/>
              <a:t> </a:t>
            </a:r>
            <a:r>
              <a:rPr lang="es-CO" sz="800" dirty="0" err="1"/>
              <a:t>risks</a:t>
            </a:r>
            <a:r>
              <a:rPr lang="es-CO" sz="800" dirty="0"/>
              <a:t> and </a:t>
            </a:r>
            <a:r>
              <a:rPr lang="es-CO" sz="800" dirty="0" err="1"/>
              <a:t>work-related</a:t>
            </a:r>
            <a:r>
              <a:rPr lang="es-CO" sz="800" dirty="0"/>
              <a:t> stress," Jul, 2013. </a:t>
            </a:r>
          </a:p>
          <a:p>
            <a:pPr marL="76200" indent="0">
              <a:buNone/>
            </a:pPr>
            <a:r>
              <a:rPr lang="es-CO" sz="800" dirty="0" smtClean="0"/>
              <a:t>[9] Blanch </a:t>
            </a:r>
            <a:r>
              <a:rPr lang="es-CO" sz="800" dirty="0"/>
              <a:t>J, Sahagún M, Cervantes G. Estructura factorial del cuestionario de condiciones de trabajo. Revista de Psicología del Trabajo y de las Organizaciones 2010; 26(3): </a:t>
            </a:r>
            <a:r>
              <a:rPr lang="es-CO" sz="800" dirty="0" smtClean="0"/>
              <a:t>175-189</a:t>
            </a:r>
            <a:endParaRPr lang="es-CO" sz="800" dirty="0"/>
          </a:p>
          <a:p>
            <a:pPr marL="76200" indent="0">
              <a:buNone/>
            </a:pPr>
            <a:r>
              <a:rPr lang="es-CO" sz="800" dirty="0"/>
              <a:t>[10] L. </a:t>
            </a:r>
            <a:r>
              <a:rPr lang="es-CO" sz="800" dirty="0" err="1"/>
              <a:t>Wiegner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Prevalence</a:t>
            </a:r>
            <a:r>
              <a:rPr lang="es-CO" sz="800" dirty="0"/>
              <a:t> of </a:t>
            </a:r>
            <a:r>
              <a:rPr lang="es-CO" sz="800" dirty="0" err="1"/>
              <a:t>perceived</a:t>
            </a:r>
            <a:r>
              <a:rPr lang="es-CO" sz="800" dirty="0"/>
              <a:t> stress and </a:t>
            </a:r>
            <a:r>
              <a:rPr lang="es-CO" sz="800" dirty="0" err="1"/>
              <a:t>associations</a:t>
            </a:r>
            <a:r>
              <a:rPr lang="es-CO" sz="800" dirty="0"/>
              <a:t> to </a:t>
            </a:r>
            <a:r>
              <a:rPr lang="es-CO" sz="800" dirty="0" err="1"/>
              <a:t>symptoms</a:t>
            </a:r>
            <a:r>
              <a:rPr lang="es-CO" sz="800" dirty="0"/>
              <a:t> of </a:t>
            </a:r>
            <a:r>
              <a:rPr lang="es-CO" sz="800" dirty="0" err="1"/>
              <a:t>exhaustion</a:t>
            </a:r>
            <a:r>
              <a:rPr lang="es-CO" sz="800" dirty="0"/>
              <a:t>, </a:t>
            </a:r>
            <a:r>
              <a:rPr lang="es-CO" sz="800" dirty="0" err="1"/>
              <a:t>depression</a:t>
            </a:r>
            <a:r>
              <a:rPr lang="es-CO" sz="800" dirty="0"/>
              <a:t> and </a:t>
            </a:r>
            <a:r>
              <a:rPr lang="es-CO" sz="800" dirty="0" err="1"/>
              <a:t>anxiety</a:t>
            </a:r>
            <a:r>
              <a:rPr lang="es-CO" sz="800" dirty="0"/>
              <a:t> in a </a:t>
            </a:r>
            <a:r>
              <a:rPr lang="es-CO" sz="800" dirty="0" err="1"/>
              <a:t>working</a:t>
            </a:r>
            <a:r>
              <a:rPr lang="es-CO" sz="800" dirty="0"/>
              <a:t> </a:t>
            </a:r>
            <a:r>
              <a:rPr lang="es-CO" sz="800" dirty="0" err="1"/>
              <a:t>age</a:t>
            </a:r>
            <a:r>
              <a:rPr lang="es-CO" sz="800" dirty="0"/>
              <a:t> </a:t>
            </a:r>
            <a:r>
              <a:rPr lang="es-CO" sz="800" dirty="0" err="1"/>
              <a:t>population</a:t>
            </a:r>
            <a:r>
              <a:rPr lang="es-CO" sz="800" dirty="0"/>
              <a:t> </a:t>
            </a:r>
            <a:r>
              <a:rPr lang="es-CO" sz="800" dirty="0" err="1"/>
              <a:t>seeking</a:t>
            </a:r>
            <a:r>
              <a:rPr lang="es-CO" sz="800" dirty="0"/>
              <a:t> </a:t>
            </a:r>
            <a:r>
              <a:rPr lang="es-CO" sz="800" dirty="0" err="1"/>
              <a:t>primary</a:t>
            </a:r>
            <a:r>
              <a:rPr lang="es-CO" sz="800" dirty="0"/>
              <a:t> </a:t>
            </a:r>
            <a:r>
              <a:rPr lang="es-CO" sz="800" dirty="0" err="1"/>
              <a:t>care</a:t>
            </a:r>
            <a:r>
              <a:rPr lang="es-CO" sz="800" dirty="0"/>
              <a:t> - </a:t>
            </a:r>
            <a:r>
              <a:rPr lang="es-CO" sz="800" dirty="0" err="1"/>
              <a:t>an</a:t>
            </a:r>
            <a:r>
              <a:rPr lang="es-CO" sz="800" dirty="0"/>
              <a:t> </a:t>
            </a:r>
            <a:r>
              <a:rPr lang="es-CO" sz="800" dirty="0" err="1"/>
              <a:t>observational</a:t>
            </a:r>
            <a:r>
              <a:rPr lang="es-CO" sz="800" dirty="0"/>
              <a:t> </a:t>
            </a:r>
            <a:r>
              <a:rPr lang="es-CO" sz="800" dirty="0" err="1"/>
              <a:t>study</a:t>
            </a:r>
            <a:r>
              <a:rPr lang="es-CO" sz="800" dirty="0"/>
              <a:t>," </a:t>
            </a:r>
            <a:r>
              <a:rPr lang="es-CO" sz="800" i="1" dirty="0"/>
              <a:t>BMC </a:t>
            </a:r>
            <a:r>
              <a:rPr lang="es-CO" sz="800" i="1" dirty="0" err="1"/>
              <a:t>Family</a:t>
            </a:r>
            <a:r>
              <a:rPr lang="es-CO" sz="800" i="1" dirty="0"/>
              <a:t> </a:t>
            </a:r>
            <a:r>
              <a:rPr lang="es-CO" sz="800" i="1" dirty="0" err="1"/>
              <a:t>Practice</a:t>
            </a:r>
            <a:r>
              <a:rPr lang="es-CO" sz="800" i="1" dirty="0"/>
              <a:t>, </a:t>
            </a:r>
            <a:r>
              <a:rPr lang="es-CO" sz="800" dirty="0"/>
              <a:t>vol. 16, </a:t>
            </a:r>
            <a:r>
              <a:rPr lang="es-CO" sz="800" i="1" dirty="0"/>
              <a:t>(1), </a:t>
            </a:r>
            <a:r>
              <a:rPr lang="es-CO" sz="800" dirty="0"/>
              <a:t>pp. 38, 2015.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9"/>
              </a:rPr>
              <a:t>https://www.ncbi.nlm.nih.gov/pubmed/25880219</a:t>
            </a:r>
            <a:r>
              <a:rPr lang="es-CO" sz="800" dirty="0"/>
              <a:t>. DOI: 10.1186/s12875-015-0252-7.</a:t>
            </a:r>
          </a:p>
          <a:p>
            <a:pPr marL="76200" indent="0">
              <a:buNone/>
            </a:pPr>
            <a:r>
              <a:rPr lang="es-CO" sz="800" dirty="0"/>
              <a:t>[11] M. Luca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Prevalence</a:t>
            </a:r>
            <a:r>
              <a:rPr lang="es-CO" sz="800" dirty="0"/>
              <a:t> of </a:t>
            </a:r>
            <a:r>
              <a:rPr lang="es-CO" sz="800" dirty="0" err="1"/>
              <a:t>depression</a:t>
            </a:r>
            <a:r>
              <a:rPr lang="es-CO" sz="800" dirty="0"/>
              <a:t> and </a:t>
            </a:r>
            <a:r>
              <a:rPr lang="es-CO" sz="800" dirty="0" err="1"/>
              <a:t>its</a:t>
            </a:r>
            <a:r>
              <a:rPr lang="es-CO" sz="800" dirty="0"/>
              <a:t> </a:t>
            </a:r>
            <a:r>
              <a:rPr lang="es-CO" sz="800" dirty="0" err="1"/>
              <a:t>relationship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work</a:t>
            </a:r>
            <a:r>
              <a:rPr lang="es-CO" sz="800" dirty="0"/>
              <a:t> </a:t>
            </a:r>
            <a:r>
              <a:rPr lang="es-CO" sz="800" dirty="0" err="1"/>
              <a:t>characteristics</a:t>
            </a:r>
            <a:r>
              <a:rPr lang="es-CO" sz="800" dirty="0"/>
              <a:t> in a </a:t>
            </a:r>
            <a:r>
              <a:rPr lang="es-CO" sz="800" dirty="0" err="1"/>
              <a:t>sample</a:t>
            </a:r>
            <a:r>
              <a:rPr lang="es-CO" sz="800" dirty="0"/>
              <a:t> of </a:t>
            </a:r>
            <a:r>
              <a:rPr lang="es-CO" sz="800" dirty="0" err="1"/>
              <a:t>public</a:t>
            </a:r>
            <a:r>
              <a:rPr lang="es-CO" sz="800" dirty="0"/>
              <a:t> </a:t>
            </a:r>
            <a:r>
              <a:rPr lang="es-CO" sz="800" dirty="0" err="1"/>
              <a:t>workers</a:t>
            </a:r>
            <a:r>
              <a:rPr lang="es-CO" sz="800" dirty="0"/>
              <a:t>," </a:t>
            </a:r>
            <a:r>
              <a:rPr lang="es-CO" sz="800" i="1" dirty="0" err="1"/>
              <a:t>Neuropsychiatric</a:t>
            </a:r>
            <a:r>
              <a:rPr lang="es-CO" sz="800" i="1" dirty="0"/>
              <a:t> </a:t>
            </a:r>
            <a:r>
              <a:rPr lang="es-CO" sz="800" i="1" dirty="0" err="1"/>
              <a:t>Disease</a:t>
            </a:r>
            <a:r>
              <a:rPr lang="es-CO" sz="800" i="1" dirty="0"/>
              <a:t> and </a:t>
            </a:r>
            <a:r>
              <a:rPr lang="es-CO" sz="800" i="1" dirty="0" err="1"/>
              <a:t>Treatment</a:t>
            </a:r>
            <a:r>
              <a:rPr lang="es-CO" sz="800" i="1" dirty="0"/>
              <a:t>, </a:t>
            </a:r>
            <a:r>
              <a:rPr lang="es-CO" sz="800" dirty="0"/>
              <a:t>vol. 10, pp. 519-525, 2014.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0"/>
              </a:rPr>
              <a:t>https://www.ncbi.nlm.nih.gov/pubmed/24707177</a:t>
            </a:r>
            <a:r>
              <a:rPr lang="es-CO" sz="800" dirty="0"/>
              <a:t>. DOI: 10.2147/NDT.S56989.</a:t>
            </a:r>
          </a:p>
          <a:p>
            <a:pPr marL="76200" indent="0">
              <a:buNone/>
            </a:pPr>
            <a:r>
              <a:rPr lang="es-CO" sz="800" dirty="0"/>
              <a:t>[12] Ministerio de salud, "Indicadores de riesgos laborales," </a:t>
            </a:r>
            <a:r>
              <a:rPr lang="es-CO" sz="800" i="1" dirty="0"/>
              <a:t>Https://Www.Minsalud.Gov.Co, </a:t>
            </a:r>
            <a:r>
              <a:rPr lang="es-CO" sz="800" dirty="0"/>
              <a:t>2018. </a:t>
            </a:r>
          </a:p>
          <a:p>
            <a:pPr marL="76200" indent="0">
              <a:buNone/>
            </a:pPr>
            <a:r>
              <a:rPr lang="es-CO" sz="800" dirty="0"/>
              <a:t>[13] Ministerio de salud, "Observatorio Nacional de Salud Mental," </a:t>
            </a:r>
            <a:r>
              <a:rPr lang="es-CO" sz="800" i="1" dirty="0"/>
              <a:t>Http://Onsaludmental.Minsalud.Gov.Co, </a:t>
            </a:r>
            <a:r>
              <a:rPr lang="es-CO" sz="800" dirty="0"/>
              <a:t>2019.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5184000" y="8763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¡</a:t>
            </a:r>
            <a:r>
              <a:rPr lang="en" sz="6000" dirty="0" smtClean="0"/>
              <a:t>Gracias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1"/>
          </p:nvPr>
        </p:nvSpPr>
        <p:spPr>
          <a:xfrm>
            <a:off x="5511075" y="2016300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¿</a:t>
            </a:r>
            <a:r>
              <a:rPr lang="en" sz="3000" b="1" dirty="0" smtClean="0"/>
              <a:t>Preguntas?</a:t>
            </a:r>
            <a:endParaRPr sz="3000" b="1" dirty="0"/>
          </a:p>
        </p:txBody>
      </p:sp>
      <p:pic>
        <p:nvPicPr>
          <p:cNvPr id="365" name="Google Shape;365;p35" descr="DeathtoStock_Wired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25" y="1140000"/>
            <a:ext cx="4003500" cy="4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44425" y="1140000"/>
            <a:ext cx="8108656" cy="3785975"/>
          </a:xfrm>
        </p:spPr>
        <p:txBody>
          <a:bodyPr/>
          <a:lstStyle/>
          <a:p>
            <a:pPr marL="76200" indent="0">
              <a:buNone/>
            </a:pPr>
            <a:r>
              <a:rPr lang="es-CO" sz="800" dirty="0"/>
              <a:t>[14] M. </a:t>
            </a:r>
            <a:r>
              <a:rPr lang="es-CO" sz="800" dirty="0" err="1"/>
              <a:t>Labriola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impact</a:t>
            </a:r>
            <a:r>
              <a:rPr lang="es-CO" sz="800" dirty="0"/>
              <a:t> of </a:t>
            </a:r>
            <a:r>
              <a:rPr lang="es-CO" sz="800" dirty="0" err="1"/>
              <a:t>ergonomic</a:t>
            </a:r>
            <a:r>
              <a:rPr lang="es-CO" sz="800" dirty="0"/>
              <a:t> </a:t>
            </a:r>
            <a:r>
              <a:rPr lang="es-CO" sz="800" dirty="0" err="1"/>
              <a:t>work</a:t>
            </a:r>
            <a:r>
              <a:rPr lang="es-CO" sz="800" dirty="0"/>
              <a:t> </a:t>
            </a:r>
            <a:r>
              <a:rPr lang="es-CO" sz="800" dirty="0" err="1"/>
              <a:t>environment</a:t>
            </a:r>
            <a:r>
              <a:rPr lang="es-CO" sz="800" dirty="0"/>
              <a:t> </a:t>
            </a:r>
            <a:r>
              <a:rPr lang="es-CO" sz="800" dirty="0" err="1"/>
              <a:t>exposures</a:t>
            </a:r>
            <a:r>
              <a:rPr lang="es-CO" sz="800" dirty="0"/>
              <a:t> </a:t>
            </a:r>
            <a:r>
              <a:rPr lang="es-CO" sz="800" dirty="0" err="1"/>
              <a:t>on</a:t>
            </a:r>
            <a:r>
              <a:rPr lang="es-CO" sz="800" dirty="0"/>
              <a:t>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risk</a:t>
            </a:r>
            <a:r>
              <a:rPr lang="es-CO" sz="800" dirty="0"/>
              <a:t> of </a:t>
            </a:r>
            <a:r>
              <a:rPr lang="es-CO" sz="800" dirty="0" err="1"/>
              <a:t>disability</a:t>
            </a:r>
            <a:r>
              <a:rPr lang="es-CO" sz="800" dirty="0"/>
              <a:t> </a:t>
            </a:r>
            <a:r>
              <a:rPr lang="es-CO" sz="800" dirty="0" err="1"/>
              <a:t>pension</a:t>
            </a:r>
            <a:r>
              <a:rPr lang="es-CO" sz="800" dirty="0"/>
              <a:t>: </a:t>
            </a:r>
            <a:r>
              <a:rPr lang="es-CO" sz="800" dirty="0" err="1"/>
              <a:t>Prospective</a:t>
            </a:r>
            <a:r>
              <a:rPr lang="es-CO" sz="800" dirty="0"/>
              <a:t> </a:t>
            </a:r>
            <a:r>
              <a:rPr lang="es-CO" sz="800" dirty="0" err="1"/>
              <a:t>results</a:t>
            </a:r>
            <a:r>
              <a:rPr lang="es-CO" sz="800" dirty="0"/>
              <a:t> </a:t>
            </a:r>
            <a:r>
              <a:rPr lang="es-CO" sz="800" dirty="0" err="1"/>
              <a:t>from</a:t>
            </a:r>
            <a:r>
              <a:rPr lang="es-CO" sz="800" dirty="0"/>
              <a:t> DWECS/DREAM," </a:t>
            </a:r>
            <a:r>
              <a:rPr lang="es-CO" sz="800" i="1" dirty="0" err="1"/>
              <a:t>Ergonomics</a:t>
            </a:r>
            <a:r>
              <a:rPr lang="es-CO" sz="800" i="1" dirty="0"/>
              <a:t>, </a:t>
            </a:r>
            <a:r>
              <a:rPr lang="es-CO" sz="800" dirty="0"/>
              <a:t>vol. 52, </a:t>
            </a:r>
            <a:r>
              <a:rPr lang="es-CO" sz="800" i="1" dirty="0"/>
              <a:t>(11), </a:t>
            </a:r>
            <a:r>
              <a:rPr lang="es-CO" sz="800" dirty="0"/>
              <a:t>pp. 1419-1422, 2009.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3"/>
              </a:rPr>
              <a:t>http://www.tandfonline.com/doi/abs/10.1080/00140130903067771</a:t>
            </a:r>
            <a:r>
              <a:rPr lang="es-CO" sz="800" dirty="0"/>
              <a:t>. DOI: 10.1080/00140130903067771.</a:t>
            </a:r>
          </a:p>
          <a:p>
            <a:pPr marL="76200" indent="0">
              <a:buNone/>
            </a:pPr>
            <a:r>
              <a:rPr lang="es-CO" sz="800" dirty="0"/>
              <a:t>[15] J. A. Colmenares Pedraza and R. Herrera Medina, "Prevalencia de actividad física y beneficios y barreras en trabajadores de Villavicencio, Colombia," </a:t>
            </a:r>
            <a:r>
              <a:rPr lang="es-CO" sz="800" i="1" dirty="0"/>
              <a:t>Revista De La Universidad Industrial De Santander. Salud, </a:t>
            </a:r>
            <a:r>
              <a:rPr lang="es-CO" sz="800" dirty="0"/>
              <a:t>vol. 50, </a:t>
            </a:r>
            <a:r>
              <a:rPr lang="es-CO" sz="800" i="1" dirty="0"/>
              <a:t>(1), </a:t>
            </a:r>
            <a:r>
              <a:rPr lang="es-CO" sz="800" dirty="0"/>
              <a:t>pp. 37-45, 2018. . DOI: 10.18273/revsal.v50n1-2018004.</a:t>
            </a:r>
          </a:p>
          <a:p>
            <a:pPr marL="76200" indent="0">
              <a:buNone/>
            </a:pPr>
            <a:r>
              <a:rPr lang="es-CO" sz="800" dirty="0"/>
              <a:t>[16] </a:t>
            </a:r>
            <a:r>
              <a:rPr lang="es-CO" sz="800" dirty="0" err="1"/>
              <a:t>Tage</a:t>
            </a:r>
            <a:r>
              <a:rPr lang="es-CO" sz="800" dirty="0"/>
              <a:t> S </a:t>
            </a:r>
            <a:r>
              <a:rPr lang="es-CO" sz="800" dirty="0" err="1"/>
              <a:t>Kristensen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Copenhagen</a:t>
            </a:r>
            <a:r>
              <a:rPr lang="es-CO" sz="800" dirty="0"/>
              <a:t> </a:t>
            </a:r>
            <a:r>
              <a:rPr lang="es-CO" sz="800" dirty="0" err="1"/>
              <a:t>Psychosocial</a:t>
            </a:r>
            <a:r>
              <a:rPr lang="es-CO" sz="800" dirty="0"/>
              <a:t> </a:t>
            </a:r>
            <a:r>
              <a:rPr lang="es-CO" sz="800" dirty="0" err="1"/>
              <a:t>Questionnaire</a:t>
            </a:r>
            <a:r>
              <a:rPr lang="es-CO" sz="800" dirty="0"/>
              <a:t>-a </a:t>
            </a:r>
            <a:r>
              <a:rPr lang="es-CO" sz="800" dirty="0" err="1"/>
              <a:t>tool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assessment</a:t>
            </a:r>
            <a:r>
              <a:rPr lang="es-CO" sz="800" dirty="0"/>
              <a:t> and </a:t>
            </a:r>
            <a:r>
              <a:rPr lang="es-CO" sz="800" dirty="0" err="1"/>
              <a:t>improvement</a:t>
            </a:r>
            <a:r>
              <a:rPr lang="es-CO" sz="800" dirty="0"/>
              <a:t> of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psychosocial</a:t>
            </a:r>
            <a:r>
              <a:rPr lang="es-CO" sz="800" dirty="0"/>
              <a:t> </a:t>
            </a:r>
            <a:r>
              <a:rPr lang="es-CO" sz="800" dirty="0" err="1"/>
              <a:t>work</a:t>
            </a:r>
            <a:r>
              <a:rPr lang="es-CO" sz="800" dirty="0"/>
              <a:t> </a:t>
            </a:r>
            <a:r>
              <a:rPr lang="es-CO" sz="800" dirty="0" err="1"/>
              <a:t>environment</a:t>
            </a:r>
            <a:r>
              <a:rPr lang="es-CO" sz="800" dirty="0"/>
              <a:t>," </a:t>
            </a:r>
            <a:r>
              <a:rPr lang="es-CO" sz="800" i="1" dirty="0" err="1"/>
              <a:t>Scandinavian</a:t>
            </a:r>
            <a:r>
              <a:rPr lang="es-CO" sz="800" i="1" dirty="0"/>
              <a:t> </a:t>
            </a:r>
            <a:r>
              <a:rPr lang="es-CO" sz="800" i="1" dirty="0" err="1"/>
              <a:t>Journal</a:t>
            </a:r>
            <a:r>
              <a:rPr lang="es-CO" sz="800" i="1" dirty="0"/>
              <a:t> of </a:t>
            </a:r>
            <a:r>
              <a:rPr lang="es-CO" sz="800" i="1" dirty="0" err="1"/>
              <a:t>Work</a:t>
            </a:r>
            <a:r>
              <a:rPr lang="es-CO" sz="800" i="1" dirty="0"/>
              <a:t>, </a:t>
            </a:r>
            <a:r>
              <a:rPr lang="es-CO" sz="800" i="1" dirty="0" err="1"/>
              <a:t>Environment</a:t>
            </a:r>
            <a:r>
              <a:rPr lang="es-CO" sz="800" i="1" dirty="0"/>
              <a:t> &amp; </a:t>
            </a:r>
            <a:r>
              <a:rPr lang="es-CO" sz="800" i="1" dirty="0" err="1"/>
              <a:t>Health</a:t>
            </a:r>
            <a:r>
              <a:rPr lang="es-CO" sz="800" i="1" dirty="0"/>
              <a:t>, </a:t>
            </a:r>
            <a:r>
              <a:rPr lang="es-CO" sz="800" dirty="0"/>
              <a:t>vol. 31, </a:t>
            </a:r>
            <a:r>
              <a:rPr lang="es-CO" sz="800" i="1" dirty="0"/>
              <a:t>(6), </a:t>
            </a:r>
            <a:r>
              <a:rPr lang="es-CO" sz="800" dirty="0"/>
              <a:t>pp. 438-449, 2005.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4"/>
              </a:rPr>
              <a:t>https://www.jstor.org/stable/40967527</a:t>
            </a:r>
            <a:r>
              <a:rPr lang="es-CO" sz="800" dirty="0"/>
              <a:t>. DOI: 10.5271/sjweh.948.</a:t>
            </a:r>
          </a:p>
          <a:p>
            <a:pPr marL="76200" indent="0">
              <a:buNone/>
            </a:pPr>
            <a:r>
              <a:rPr lang="es-CO" sz="800" dirty="0"/>
              <a:t>[17] J. A. Bauer and P. E. </a:t>
            </a:r>
            <a:r>
              <a:rPr lang="es-CO" sz="800" dirty="0" err="1"/>
              <a:t>Spector</a:t>
            </a:r>
            <a:r>
              <a:rPr lang="es-CO" sz="800" dirty="0"/>
              <a:t>, "</a:t>
            </a:r>
            <a:r>
              <a:rPr lang="es-CO" sz="800" dirty="0" err="1"/>
              <a:t>Discrete</a:t>
            </a:r>
            <a:r>
              <a:rPr lang="es-CO" sz="800" dirty="0"/>
              <a:t> </a:t>
            </a:r>
            <a:r>
              <a:rPr lang="es-CO" sz="800" dirty="0" err="1"/>
              <a:t>Negative</a:t>
            </a:r>
            <a:r>
              <a:rPr lang="es-CO" sz="800" dirty="0"/>
              <a:t> </a:t>
            </a:r>
            <a:r>
              <a:rPr lang="es-CO" sz="800" dirty="0" err="1"/>
              <a:t>Emotions</a:t>
            </a:r>
            <a:r>
              <a:rPr lang="es-CO" sz="800" dirty="0"/>
              <a:t> and </a:t>
            </a:r>
            <a:r>
              <a:rPr lang="es-CO" sz="800" dirty="0" err="1"/>
              <a:t>Counterproductive</a:t>
            </a:r>
            <a:r>
              <a:rPr lang="es-CO" sz="800" dirty="0"/>
              <a:t> </a:t>
            </a:r>
            <a:r>
              <a:rPr lang="es-CO" sz="800" dirty="0" err="1"/>
              <a:t>Work</a:t>
            </a:r>
            <a:r>
              <a:rPr lang="es-CO" sz="800" dirty="0"/>
              <a:t> </a:t>
            </a:r>
            <a:r>
              <a:rPr lang="es-CO" sz="800" dirty="0" err="1"/>
              <a:t>Behavior</a:t>
            </a:r>
            <a:r>
              <a:rPr lang="es-CO" sz="800" dirty="0"/>
              <a:t>," </a:t>
            </a:r>
            <a:r>
              <a:rPr lang="es-CO" sz="800" i="1" dirty="0"/>
              <a:t>Human Performance, </a:t>
            </a:r>
            <a:r>
              <a:rPr lang="es-CO" sz="800" dirty="0"/>
              <a:t>vol. 28, </a:t>
            </a:r>
            <a:r>
              <a:rPr lang="es-CO" sz="800" i="1" dirty="0"/>
              <a:t>(4), </a:t>
            </a:r>
            <a:r>
              <a:rPr lang="es-CO" sz="800" dirty="0"/>
              <a:t>pp. 307-331, 2015.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5"/>
              </a:rPr>
              <a:t>http://www.tandfonline.com/doi/abs/10.1080/08959285.2015.1021040</a:t>
            </a:r>
            <a:r>
              <a:rPr lang="es-CO" sz="800" dirty="0"/>
              <a:t>. DOI: 10.1080/08959285.2015.1021040.</a:t>
            </a:r>
          </a:p>
          <a:p>
            <a:pPr marL="76200" indent="0">
              <a:buNone/>
            </a:pPr>
            <a:r>
              <a:rPr lang="es-CO" sz="800" dirty="0"/>
              <a:t>[18] K. </a:t>
            </a:r>
            <a:r>
              <a:rPr lang="es-CO" sz="800" dirty="0" err="1"/>
              <a:t>Golonka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Occupational</a:t>
            </a:r>
            <a:r>
              <a:rPr lang="es-CO" sz="800" dirty="0"/>
              <a:t> burnout and </a:t>
            </a:r>
            <a:r>
              <a:rPr lang="es-CO" sz="800" dirty="0" err="1"/>
              <a:t>its</a:t>
            </a:r>
            <a:r>
              <a:rPr lang="es-CO" sz="800" dirty="0"/>
              <a:t> </a:t>
            </a:r>
            <a:r>
              <a:rPr lang="es-CO" sz="800" dirty="0" err="1"/>
              <a:t>overlapping</a:t>
            </a:r>
            <a:r>
              <a:rPr lang="es-CO" sz="800" dirty="0"/>
              <a:t> </a:t>
            </a:r>
            <a:r>
              <a:rPr lang="es-CO" sz="800" dirty="0" err="1"/>
              <a:t>effect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depression</a:t>
            </a:r>
            <a:r>
              <a:rPr lang="es-CO" sz="800" dirty="0"/>
              <a:t> and </a:t>
            </a:r>
            <a:r>
              <a:rPr lang="es-CO" sz="800" dirty="0" err="1"/>
              <a:t>anxiety</a:t>
            </a:r>
            <a:r>
              <a:rPr lang="es-CO" sz="800" dirty="0"/>
              <a:t>," </a:t>
            </a:r>
            <a:r>
              <a:rPr lang="es-CO" sz="800" i="1" dirty="0"/>
              <a:t>International </a:t>
            </a:r>
            <a:r>
              <a:rPr lang="es-CO" sz="800" i="1" dirty="0" err="1"/>
              <a:t>Journal</a:t>
            </a:r>
            <a:r>
              <a:rPr lang="es-CO" sz="800" i="1" dirty="0"/>
              <a:t> of </a:t>
            </a:r>
            <a:r>
              <a:rPr lang="es-CO" sz="800" i="1" dirty="0" err="1"/>
              <a:t>Occupational</a:t>
            </a:r>
            <a:r>
              <a:rPr lang="es-CO" sz="800" i="1" dirty="0"/>
              <a:t> Medicine and </a:t>
            </a:r>
            <a:r>
              <a:rPr lang="es-CO" sz="800" i="1" dirty="0" err="1"/>
              <a:t>Environmental</a:t>
            </a:r>
            <a:r>
              <a:rPr lang="es-CO" sz="800" i="1" dirty="0"/>
              <a:t> </a:t>
            </a:r>
            <a:r>
              <a:rPr lang="es-CO" sz="800" i="1" dirty="0" err="1"/>
              <a:t>Health</a:t>
            </a:r>
            <a:r>
              <a:rPr lang="es-CO" sz="800" i="1" dirty="0"/>
              <a:t>, </a:t>
            </a:r>
            <a:r>
              <a:rPr lang="es-CO" sz="800" dirty="0"/>
              <a:t>vol. 32, </a:t>
            </a:r>
            <a:r>
              <a:rPr lang="es-CO" sz="800" i="1" dirty="0"/>
              <a:t>(2), </a:t>
            </a:r>
            <a:r>
              <a:rPr lang="es-CO" sz="800" dirty="0"/>
              <a:t>pp. 229-244, 2019.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6"/>
              </a:rPr>
              <a:t>https://www.ncbi.nlm.nih.gov/pubmed/30855601</a:t>
            </a:r>
            <a:r>
              <a:rPr lang="es-CO" sz="800" dirty="0"/>
              <a:t>. DOI: 10.13075/ijomeh.1896.01323.</a:t>
            </a:r>
          </a:p>
          <a:p>
            <a:pPr marL="76200" indent="0">
              <a:buNone/>
            </a:pPr>
            <a:r>
              <a:rPr lang="es-CO" sz="800" dirty="0"/>
              <a:t>[19] V. </a:t>
            </a:r>
            <a:r>
              <a:rPr lang="es-CO" sz="800" dirty="0" err="1"/>
              <a:t>Putz</a:t>
            </a:r>
            <a:r>
              <a:rPr lang="es-CO" sz="800" dirty="0"/>
              <a:t>-Anderson, B. P. Bernard and </a:t>
            </a:r>
            <a:r>
              <a:rPr lang="es-CO" sz="800" dirty="0" err="1"/>
              <a:t>National</a:t>
            </a:r>
            <a:r>
              <a:rPr lang="es-CO" sz="800" dirty="0"/>
              <a:t> </a:t>
            </a:r>
            <a:r>
              <a:rPr lang="es-CO" sz="800" dirty="0" err="1"/>
              <a:t>Institute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Occupational</a:t>
            </a:r>
            <a:r>
              <a:rPr lang="es-CO" sz="800" dirty="0"/>
              <a:t> Safety and </a:t>
            </a:r>
            <a:r>
              <a:rPr lang="es-CO" sz="800" dirty="0" err="1"/>
              <a:t>Health</a:t>
            </a:r>
            <a:r>
              <a:rPr lang="es-CO" sz="800" dirty="0"/>
              <a:t>, </a:t>
            </a:r>
            <a:r>
              <a:rPr lang="es-CO" sz="800" i="1" dirty="0" err="1"/>
              <a:t>Musculoskeletal</a:t>
            </a:r>
            <a:r>
              <a:rPr lang="es-CO" sz="800" i="1" dirty="0"/>
              <a:t> </a:t>
            </a:r>
            <a:r>
              <a:rPr lang="es-CO" sz="800" i="1" dirty="0" err="1"/>
              <a:t>Disorders</a:t>
            </a:r>
            <a:r>
              <a:rPr lang="es-CO" sz="800" i="1" dirty="0"/>
              <a:t> and </a:t>
            </a:r>
            <a:r>
              <a:rPr lang="es-CO" sz="800" i="1" dirty="0" err="1"/>
              <a:t>Workplace</a:t>
            </a:r>
            <a:r>
              <a:rPr lang="es-CO" sz="800" i="1" dirty="0"/>
              <a:t> </a:t>
            </a:r>
            <a:r>
              <a:rPr lang="es-CO" sz="800" i="1" dirty="0" err="1"/>
              <a:t>Factors</a:t>
            </a:r>
            <a:r>
              <a:rPr lang="es-CO" sz="800" i="1" dirty="0"/>
              <a:t> : A </a:t>
            </a:r>
            <a:r>
              <a:rPr lang="es-CO" sz="800" i="1" dirty="0" err="1"/>
              <a:t>Critical</a:t>
            </a:r>
            <a:r>
              <a:rPr lang="es-CO" sz="800" i="1" dirty="0"/>
              <a:t> </a:t>
            </a:r>
            <a:r>
              <a:rPr lang="es-CO" sz="800" i="1" dirty="0" err="1"/>
              <a:t>Review</a:t>
            </a:r>
            <a:r>
              <a:rPr lang="es-CO" sz="800" i="1" dirty="0"/>
              <a:t> of </a:t>
            </a:r>
            <a:r>
              <a:rPr lang="es-CO" sz="800" i="1" dirty="0" err="1"/>
              <a:t>Epidemiologic</a:t>
            </a:r>
            <a:r>
              <a:rPr lang="es-CO" sz="800" i="1" dirty="0"/>
              <a:t> </a:t>
            </a:r>
            <a:r>
              <a:rPr lang="es-CO" sz="800" i="1" dirty="0" err="1"/>
              <a:t>Evidence</a:t>
            </a:r>
            <a:r>
              <a:rPr lang="es-CO" sz="800" i="1" dirty="0"/>
              <a:t> </a:t>
            </a:r>
            <a:r>
              <a:rPr lang="es-CO" sz="800" i="1" dirty="0" err="1"/>
              <a:t>for</a:t>
            </a:r>
            <a:r>
              <a:rPr lang="es-CO" sz="800" i="1" dirty="0"/>
              <a:t> </a:t>
            </a:r>
            <a:r>
              <a:rPr lang="es-CO" sz="800" i="1" dirty="0" err="1"/>
              <a:t>Work-Related</a:t>
            </a:r>
            <a:r>
              <a:rPr lang="es-CO" sz="800" i="1" dirty="0"/>
              <a:t> </a:t>
            </a:r>
            <a:r>
              <a:rPr lang="es-CO" sz="800" i="1" dirty="0" err="1"/>
              <a:t>Musculoskeletal</a:t>
            </a:r>
            <a:r>
              <a:rPr lang="es-CO" sz="800" i="1" dirty="0"/>
              <a:t> </a:t>
            </a:r>
            <a:r>
              <a:rPr lang="es-CO" sz="800" i="1" dirty="0" err="1"/>
              <a:t>Disorders</a:t>
            </a:r>
            <a:r>
              <a:rPr lang="es-CO" sz="800" i="1" dirty="0"/>
              <a:t> of </a:t>
            </a:r>
            <a:r>
              <a:rPr lang="es-CO" sz="800" i="1" dirty="0" err="1"/>
              <a:t>the</a:t>
            </a:r>
            <a:r>
              <a:rPr lang="es-CO" sz="800" i="1" dirty="0"/>
              <a:t> </a:t>
            </a:r>
            <a:r>
              <a:rPr lang="es-CO" sz="800" i="1" dirty="0" err="1"/>
              <a:t>Neck</a:t>
            </a:r>
            <a:r>
              <a:rPr lang="es-CO" sz="800" i="1" dirty="0"/>
              <a:t>, </a:t>
            </a:r>
            <a:r>
              <a:rPr lang="es-CO" sz="800" i="1" dirty="0" err="1"/>
              <a:t>Upper</a:t>
            </a:r>
            <a:r>
              <a:rPr lang="es-CO" sz="800" i="1" dirty="0"/>
              <a:t> </a:t>
            </a:r>
            <a:r>
              <a:rPr lang="es-CO" sz="800" i="1" dirty="0" err="1"/>
              <a:t>Extremity</a:t>
            </a:r>
            <a:r>
              <a:rPr lang="es-CO" sz="800" i="1" dirty="0"/>
              <a:t>, and </a:t>
            </a:r>
            <a:r>
              <a:rPr lang="es-CO" sz="800" i="1" dirty="0" err="1"/>
              <a:t>Low</a:t>
            </a:r>
            <a:r>
              <a:rPr lang="es-CO" sz="800" i="1" dirty="0"/>
              <a:t> Back. </a:t>
            </a:r>
            <a:r>
              <a:rPr lang="es-CO" sz="800" dirty="0"/>
              <a:t>1997Available: </a:t>
            </a:r>
            <a:r>
              <a:rPr lang="es-CO" sz="800" u="sng" dirty="0">
                <a:hlinkClick r:id="rId7"/>
              </a:rPr>
              <a:t>http://hdl.handle.net/2027/uc1.31210011098603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[20] S. </a:t>
            </a:r>
            <a:r>
              <a:rPr lang="es-CO" sz="800" dirty="0" err="1"/>
              <a:t>Choi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Risk</a:t>
            </a:r>
            <a:r>
              <a:rPr lang="es-CO" sz="800" dirty="0"/>
              <a:t> Factor, Job Stress and </a:t>
            </a:r>
            <a:r>
              <a:rPr lang="es-CO" sz="800" dirty="0" err="1"/>
              <a:t>Quality</a:t>
            </a:r>
            <a:r>
              <a:rPr lang="es-CO" sz="800" dirty="0"/>
              <a:t> of </a:t>
            </a:r>
            <a:r>
              <a:rPr lang="es-CO" sz="800" dirty="0" err="1"/>
              <a:t>Life</a:t>
            </a:r>
            <a:r>
              <a:rPr lang="es-CO" sz="800" dirty="0"/>
              <a:t> in </a:t>
            </a:r>
            <a:r>
              <a:rPr lang="es-CO" sz="800" dirty="0" err="1"/>
              <a:t>Workers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Lower</a:t>
            </a:r>
            <a:r>
              <a:rPr lang="es-CO" sz="800" dirty="0"/>
              <a:t> </a:t>
            </a:r>
            <a:r>
              <a:rPr lang="es-CO" sz="800" dirty="0" err="1"/>
              <a:t>Extremity</a:t>
            </a:r>
            <a:r>
              <a:rPr lang="es-CO" sz="800" dirty="0"/>
              <a:t> </a:t>
            </a:r>
            <a:r>
              <a:rPr lang="es-CO" sz="800" dirty="0" err="1"/>
              <a:t>Pain</a:t>
            </a:r>
            <a:r>
              <a:rPr lang="es-CO" sz="800" dirty="0"/>
              <a:t> </a:t>
            </a:r>
            <a:r>
              <a:rPr lang="es-CO" sz="800" dirty="0" err="1"/>
              <a:t>Who</a:t>
            </a:r>
            <a:r>
              <a:rPr lang="es-CO" sz="800" dirty="0"/>
              <a:t> Use Video </a:t>
            </a:r>
            <a:r>
              <a:rPr lang="es-CO" sz="800" dirty="0" err="1"/>
              <a:t>Display</a:t>
            </a:r>
            <a:r>
              <a:rPr lang="es-CO" sz="800" dirty="0"/>
              <a:t> </a:t>
            </a:r>
            <a:r>
              <a:rPr lang="es-CO" sz="800" dirty="0" err="1"/>
              <a:t>Terminals</a:t>
            </a:r>
            <a:r>
              <a:rPr lang="es-CO" sz="800" dirty="0"/>
              <a:t>," </a:t>
            </a:r>
            <a:r>
              <a:rPr lang="es-CO" sz="800" i="1" dirty="0" err="1"/>
              <a:t>Annals</a:t>
            </a:r>
            <a:r>
              <a:rPr lang="es-CO" sz="800" i="1" dirty="0"/>
              <a:t> of </a:t>
            </a:r>
            <a:r>
              <a:rPr lang="es-CO" sz="800" i="1" dirty="0" err="1"/>
              <a:t>Rehabilitation</a:t>
            </a:r>
            <a:r>
              <a:rPr lang="es-CO" sz="800" i="1" dirty="0"/>
              <a:t> Medicine, </a:t>
            </a:r>
            <a:r>
              <a:rPr lang="es-CO" sz="800" dirty="0"/>
              <a:t>vol. 42, </a:t>
            </a:r>
            <a:r>
              <a:rPr lang="es-CO" sz="800" i="1" dirty="0"/>
              <a:t>(1), </a:t>
            </a:r>
            <a:r>
              <a:rPr lang="es-CO" sz="800" dirty="0"/>
              <a:t>pp. 101-112,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8"/>
              </a:rPr>
              <a:t>https://www.ncbi.nlm.nih.gov/pubmed/29560330</a:t>
            </a:r>
            <a:r>
              <a:rPr lang="es-CO" sz="800" dirty="0"/>
              <a:t>. DOI: 10.5535/arm.2018.42.1.101.</a:t>
            </a:r>
          </a:p>
          <a:p>
            <a:pPr marL="76200" indent="0">
              <a:buNone/>
            </a:pPr>
            <a:r>
              <a:rPr lang="es-CO" sz="800" dirty="0"/>
              <a:t>[21] </a:t>
            </a:r>
            <a:r>
              <a:rPr lang="es-CO" sz="800" dirty="0" err="1"/>
              <a:t>Yong-Ren</a:t>
            </a:r>
            <a:r>
              <a:rPr lang="es-CO" sz="800" dirty="0"/>
              <a:t> </a:t>
            </a:r>
            <a:r>
              <a:rPr lang="es-CO" sz="800" dirty="0" err="1"/>
              <a:t>Huang</a:t>
            </a:r>
            <a:r>
              <a:rPr lang="es-CO" sz="800" dirty="0"/>
              <a:t> and </a:t>
            </a:r>
            <a:r>
              <a:rPr lang="es-CO" sz="800" dirty="0" err="1"/>
              <a:t>Xu</a:t>
            </a:r>
            <a:r>
              <a:rPr lang="es-CO" sz="800" dirty="0"/>
              <a:t>-Feng </a:t>
            </a:r>
            <a:r>
              <a:rPr lang="es-CO" sz="800" dirty="0" err="1"/>
              <a:t>Ouyang</a:t>
            </a:r>
            <a:r>
              <a:rPr lang="es-CO" sz="800" dirty="0"/>
              <a:t>, "</a:t>
            </a:r>
            <a:r>
              <a:rPr lang="es-CO" sz="800" dirty="0" err="1"/>
              <a:t>Sitting</a:t>
            </a:r>
            <a:r>
              <a:rPr lang="es-CO" sz="800" dirty="0"/>
              <a:t> </a:t>
            </a:r>
            <a:r>
              <a:rPr lang="es-CO" sz="800" dirty="0" err="1"/>
              <a:t>posture</a:t>
            </a:r>
            <a:r>
              <a:rPr lang="es-CO" sz="800" dirty="0"/>
              <a:t> </a:t>
            </a:r>
            <a:r>
              <a:rPr lang="es-CO" sz="800" dirty="0" err="1"/>
              <a:t>detection</a:t>
            </a:r>
            <a:r>
              <a:rPr lang="es-CO" sz="800" dirty="0"/>
              <a:t> and </a:t>
            </a:r>
            <a:r>
              <a:rPr lang="es-CO" sz="800" dirty="0" err="1"/>
              <a:t>recognition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</a:t>
            </a:r>
            <a:r>
              <a:rPr lang="es-CO" sz="800" dirty="0" err="1"/>
              <a:t>force</a:t>
            </a:r>
            <a:r>
              <a:rPr lang="es-CO" sz="800" dirty="0"/>
              <a:t> sensor," in Oct 2012,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9"/>
              </a:rPr>
              <a:t>https://ieeexplore.ieee.org/document/6513203</a:t>
            </a:r>
            <a:r>
              <a:rPr lang="es-CO" sz="800" dirty="0"/>
              <a:t>. DOI: 10.1109/BMEI.2012.6513203.</a:t>
            </a:r>
          </a:p>
          <a:p>
            <a:pPr marL="76200" indent="0">
              <a:buNone/>
            </a:pPr>
            <a:r>
              <a:rPr lang="es-CO" sz="800" dirty="0"/>
              <a:t>[22] H. </a:t>
            </a:r>
            <a:r>
              <a:rPr lang="es-CO" sz="800" dirty="0" err="1"/>
              <a:t>Jebelli</a:t>
            </a:r>
            <a:r>
              <a:rPr lang="es-CO" sz="800" dirty="0"/>
              <a:t>, S. </a:t>
            </a:r>
            <a:r>
              <a:rPr lang="es-CO" sz="800" dirty="0" err="1"/>
              <a:t>Hwang</a:t>
            </a:r>
            <a:r>
              <a:rPr lang="es-CO" sz="800" dirty="0"/>
              <a:t> and S. Lee, "EEG-</a:t>
            </a:r>
            <a:r>
              <a:rPr lang="es-CO" sz="800" dirty="0" err="1"/>
              <a:t>based</a:t>
            </a:r>
            <a:r>
              <a:rPr lang="es-CO" sz="800" dirty="0"/>
              <a:t> </a:t>
            </a:r>
            <a:r>
              <a:rPr lang="es-CO" sz="800" dirty="0" err="1"/>
              <a:t>workers</a:t>
            </a:r>
            <a:r>
              <a:rPr lang="es-CO" sz="800" dirty="0"/>
              <a:t>' stress </a:t>
            </a:r>
            <a:r>
              <a:rPr lang="es-CO" sz="800" dirty="0" err="1"/>
              <a:t>recognition</a:t>
            </a:r>
            <a:r>
              <a:rPr lang="es-CO" sz="800" dirty="0"/>
              <a:t> at </a:t>
            </a:r>
            <a:r>
              <a:rPr lang="es-CO" sz="800" dirty="0" err="1"/>
              <a:t>construction</a:t>
            </a:r>
            <a:r>
              <a:rPr lang="es-CO" sz="800" dirty="0"/>
              <a:t> </a:t>
            </a:r>
            <a:r>
              <a:rPr lang="es-CO" sz="800" dirty="0" err="1"/>
              <a:t>sites</a:t>
            </a:r>
            <a:r>
              <a:rPr lang="es-CO" sz="800" dirty="0"/>
              <a:t>," </a:t>
            </a:r>
            <a:r>
              <a:rPr lang="es-CO" sz="800" i="1" dirty="0" err="1"/>
              <a:t>Automation</a:t>
            </a:r>
            <a:r>
              <a:rPr lang="es-CO" sz="800" i="1" dirty="0"/>
              <a:t> in </a:t>
            </a:r>
            <a:r>
              <a:rPr lang="es-CO" sz="800" i="1" dirty="0" err="1"/>
              <a:t>Construction</a:t>
            </a:r>
            <a:r>
              <a:rPr lang="es-CO" sz="800" i="1" dirty="0"/>
              <a:t>, </a:t>
            </a:r>
            <a:r>
              <a:rPr lang="es-CO" sz="800" dirty="0"/>
              <a:t>vol. 93, pp. 315-324,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0"/>
              </a:rPr>
              <a:t>https://www.sciencedirect.com/science/article/pii/S092658051830013X</a:t>
            </a:r>
            <a:r>
              <a:rPr lang="es-CO" sz="800" dirty="0"/>
              <a:t>. DOI: 10.1016/j.autcon.2018.05.027.</a:t>
            </a:r>
          </a:p>
          <a:p>
            <a:pPr marL="76200" indent="0">
              <a:buNone/>
            </a:pPr>
            <a:r>
              <a:rPr lang="es-CO" sz="800" dirty="0"/>
              <a:t>[23] Z. </a:t>
            </a:r>
            <a:r>
              <a:rPr lang="es-CO" sz="800" dirty="0" err="1"/>
              <a:t>Zhu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Naturalistic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 of </a:t>
            </a:r>
            <a:r>
              <a:rPr lang="es-CO" sz="800" dirty="0" err="1"/>
              <a:t>Activities</a:t>
            </a:r>
            <a:r>
              <a:rPr lang="es-CO" sz="800" dirty="0"/>
              <a:t> and </a:t>
            </a:r>
            <a:r>
              <a:rPr lang="es-CO" sz="800" dirty="0" err="1"/>
              <a:t>Mood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</a:t>
            </a:r>
            <a:r>
              <a:rPr lang="es-CO" sz="800" dirty="0" err="1"/>
              <a:t>Wearable</a:t>
            </a:r>
            <a:r>
              <a:rPr lang="es-CO" sz="800" dirty="0"/>
              <a:t> </a:t>
            </a:r>
            <a:r>
              <a:rPr lang="es-CO" sz="800" dirty="0" err="1"/>
              <a:t>Electronics</a:t>
            </a:r>
            <a:r>
              <a:rPr lang="es-CO" sz="800" dirty="0"/>
              <a:t>," </a:t>
            </a:r>
            <a:r>
              <a:rPr lang="es-CO" sz="800" i="1" dirty="0"/>
              <a:t>T-</a:t>
            </a:r>
            <a:r>
              <a:rPr lang="es-CO" sz="800" i="1" dirty="0" err="1"/>
              <a:t>Affc</a:t>
            </a:r>
            <a:r>
              <a:rPr lang="es-CO" sz="800" i="1" dirty="0"/>
              <a:t>, </a:t>
            </a:r>
            <a:r>
              <a:rPr lang="es-CO" sz="800" dirty="0"/>
              <a:t>vol. 7, </a:t>
            </a:r>
            <a:r>
              <a:rPr lang="es-CO" sz="800" i="1" dirty="0"/>
              <a:t>(3), </a:t>
            </a:r>
            <a:r>
              <a:rPr lang="es-CO" sz="800" dirty="0"/>
              <a:t>pp. 272-285, 2016.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1"/>
              </a:rPr>
              <a:t>https://ieeexplore.ieee.org/document/7299638</a:t>
            </a:r>
            <a:r>
              <a:rPr lang="es-CO" sz="800" dirty="0"/>
              <a:t>. DOI: 10.1109/TAFFC.2015.2491927.</a:t>
            </a:r>
          </a:p>
          <a:p>
            <a:pPr marL="76200" indent="0">
              <a:buNone/>
            </a:pPr>
            <a:r>
              <a:rPr lang="es-CO" sz="800" dirty="0"/>
              <a:t>[24] C. R. </a:t>
            </a:r>
            <a:r>
              <a:rPr lang="es-CO" sz="800" dirty="0" err="1"/>
              <a:t>Reid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Wearable</a:t>
            </a:r>
            <a:r>
              <a:rPr lang="es-CO" sz="800" dirty="0"/>
              <a:t> Technologies: </a:t>
            </a:r>
            <a:r>
              <a:rPr lang="es-CO" sz="800" dirty="0" err="1"/>
              <a:t>How</a:t>
            </a:r>
            <a:r>
              <a:rPr lang="es-CO" sz="800" dirty="0"/>
              <a:t> </a:t>
            </a:r>
            <a:r>
              <a:rPr lang="es-CO" sz="800" dirty="0" err="1"/>
              <a:t>Will</a:t>
            </a:r>
            <a:r>
              <a:rPr lang="es-CO" sz="800" dirty="0"/>
              <a:t> </a:t>
            </a:r>
            <a:r>
              <a:rPr lang="es-CO" sz="800" dirty="0" err="1"/>
              <a:t>We</a:t>
            </a:r>
            <a:r>
              <a:rPr lang="es-CO" sz="800" dirty="0"/>
              <a:t> </a:t>
            </a:r>
            <a:r>
              <a:rPr lang="es-CO" sz="800" dirty="0" err="1"/>
              <a:t>Overcome</a:t>
            </a:r>
            <a:r>
              <a:rPr lang="es-CO" sz="800" dirty="0"/>
              <a:t> </a:t>
            </a:r>
            <a:r>
              <a:rPr lang="es-CO" sz="800" dirty="0" err="1"/>
              <a:t>Barriers</a:t>
            </a:r>
            <a:r>
              <a:rPr lang="es-CO" sz="800" dirty="0"/>
              <a:t> to </a:t>
            </a:r>
            <a:r>
              <a:rPr lang="es-CO" sz="800" dirty="0" err="1"/>
              <a:t>Enhance</a:t>
            </a:r>
            <a:r>
              <a:rPr lang="es-CO" sz="800" dirty="0"/>
              <a:t> </a:t>
            </a:r>
            <a:r>
              <a:rPr lang="es-CO" sz="800" dirty="0" err="1"/>
              <a:t>Worker</a:t>
            </a:r>
            <a:r>
              <a:rPr lang="es-CO" sz="800" dirty="0"/>
              <a:t> Performance, </a:t>
            </a:r>
            <a:r>
              <a:rPr lang="es-CO" sz="800" dirty="0" err="1"/>
              <a:t>Health</a:t>
            </a:r>
            <a:r>
              <a:rPr lang="es-CO" sz="800" dirty="0"/>
              <a:t>, And Safety?" </a:t>
            </a:r>
            <a:r>
              <a:rPr lang="es-CO" sz="800" i="1" dirty="0" err="1"/>
              <a:t>Proceedings</a:t>
            </a:r>
            <a:r>
              <a:rPr lang="es-CO" sz="800" i="1" dirty="0"/>
              <a:t> of </a:t>
            </a:r>
            <a:r>
              <a:rPr lang="es-CO" sz="800" i="1" dirty="0" err="1"/>
              <a:t>the</a:t>
            </a:r>
            <a:r>
              <a:rPr lang="es-CO" sz="800" i="1" dirty="0"/>
              <a:t> Human </a:t>
            </a:r>
            <a:r>
              <a:rPr lang="es-CO" sz="800" i="1" dirty="0" err="1"/>
              <a:t>Factors</a:t>
            </a:r>
            <a:r>
              <a:rPr lang="es-CO" sz="800" i="1" dirty="0"/>
              <a:t> and </a:t>
            </a:r>
            <a:r>
              <a:rPr lang="es-CO" sz="800" i="1" dirty="0" err="1"/>
              <a:t>Ergonomics</a:t>
            </a:r>
            <a:r>
              <a:rPr lang="es-CO" sz="800" i="1" dirty="0"/>
              <a:t> </a:t>
            </a:r>
            <a:r>
              <a:rPr lang="es-CO" sz="800" i="1" dirty="0" err="1"/>
              <a:t>Society</a:t>
            </a:r>
            <a:r>
              <a:rPr lang="es-CO" sz="800" i="1" dirty="0"/>
              <a:t> </a:t>
            </a:r>
            <a:r>
              <a:rPr lang="es-CO" sz="800" i="1" dirty="0" err="1"/>
              <a:t>Annual</a:t>
            </a:r>
            <a:r>
              <a:rPr lang="es-CO" sz="800" i="1" dirty="0"/>
              <a:t> Meeting, </a:t>
            </a:r>
            <a:r>
              <a:rPr lang="es-CO" sz="800" dirty="0"/>
              <a:t>vol. 61, </a:t>
            </a:r>
            <a:r>
              <a:rPr lang="es-CO" sz="800" i="1" dirty="0"/>
              <a:t>(1), </a:t>
            </a:r>
            <a:r>
              <a:rPr lang="es-CO" sz="800" dirty="0"/>
              <a:t>pp. 1026-1030,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2"/>
              </a:rPr>
              <a:t>https://journals.sagepub.com/doi/full/10.1177/1541931213601740</a:t>
            </a:r>
            <a:r>
              <a:rPr lang="es-CO" sz="800" dirty="0"/>
              <a:t>. DOI: 10.1177/1541931213601740.</a:t>
            </a:r>
          </a:p>
          <a:p>
            <a:pPr marL="76200" indent="0">
              <a:buNone/>
            </a:pP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6857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44425" y="1140000"/>
            <a:ext cx="8108656" cy="3785975"/>
          </a:xfrm>
        </p:spPr>
        <p:txBody>
          <a:bodyPr/>
          <a:lstStyle/>
          <a:p>
            <a:pPr marL="76200" indent="0">
              <a:buNone/>
            </a:pPr>
            <a:r>
              <a:rPr lang="es-CO" sz="800" dirty="0"/>
              <a:t>[25] M. C. </a:t>
            </a:r>
            <a:r>
              <a:rPr lang="es-CO" sz="800" dirty="0" err="1"/>
              <a:t>Schall</a:t>
            </a:r>
            <a:r>
              <a:rPr lang="es-CO" sz="800" dirty="0"/>
              <a:t>, R. F. </a:t>
            </a:r>
            <a:r>
              <a:rPr lang="es-CO" sz="800" dirty="0" err="1"/>
              <a:t>Sesek</a:t>
            </a:r>
            <a:r>
              <a:rPr lang="es-CO" sz="800" dirty="0"/>
              <a:t> and L. A. </a:t>
            </a:r>
            <a:r>
              <a:rPr lang="es-CO" sz="800" dirty="0" err="1"/>
              <a:t>Cavuoto</a:t>
            </a:r>
            <a:r>
              <a:rPr lang="es-CO" sz="800" dirty="0"/>
              <a:t>, "</a:t>
            </a:r>
            <a:r>
              <a:rPr lang="es-CO" sz="800" dirty="0" err="1"/>
              <a:t>Barriers</a:t>
            </a:r>
            <a:r>
              <a:rPr lang="es-CO" sz="800" dirty="0"/>
              <a:t> to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Adoption</a:t>
            </a:r>
            <a:r>
              <a:rPr lang="es-CO" sz="800" dirty="0"/>
              <a:t> of </a:t>
            </a:r>
            <a:r>
              <a:rPr lang="es-CO" sz="800" dirty="0" err="1"/>
              <a:t>Wearable</a:t>
            </a:r>
            <a:r>
              <a:rPr lang="es-CO" sz="800" dirty="0"/>
              <a:t> </a:t>
            </a:r>
            <a:r>
              <a:rPr lang="es-CO" sz="800" dirty="0" err="1"/>
              <a:t>Sensors</a:t>
            </a:r>
            <a:r>
              <a:rPr lang="es-CO" sz="800" dirty="0"/>
              <a:t> in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Workplace</a:t>
            </a:r>
            <a:r>
              <a:rPr lang="es-CO" sz="800" dirty="0"/>
              <a:t>: A </a:t>
            </a:r>
            <a:r>
              <a:rPr lang="es-CO" sz="800" dirty="0" err="1"/>
              <a:t>Survey</a:t>
            </a:r>
            <a:r>
              <a:rPr lang="es-CO" sz="800" dirty="0"/>
              <a:t> of </a:t>
            </a:r>
            <a:r>
              <a:rPr lang="es-CO" sz="800" dirty="0" err="1"/>
              <a:t>Occupational</a:t>
            </a:r>
            <a:r>
              <a:rPr lang="es-CO" sz="800" dirty="0"/>
              <a:t> Safety and </a:t>
            </a:r>
            <a:r>
              <a:rPr lang="es-CO" sz="800" dirty="0" err="1"/>
              <a:t>Health</a:t>
            </a:r>
            <a:r>
              <a:rPr lang="es-CO" sz="800" dirty="0"/>
              <a:t> </a:t>
            </a:r>
            <a:r>
              <a:rPr lang="es-CO" sz="800" dirty="0" err="1"/>
              <a:t>Professionals</a:t>
            </a:r>
            <a:r>
              <a:rPr lang="es-CO" sz="800" dirty="0"/>
              <a:t>," </a:t>
            </a:r>
            <a:r>
              <a:rPr lang="es-CO" sz="800" i="1" dirty="0"/>
              <a:t>Human </a:t>
            </a:r>
            <a:r>
              <a:rPr lang="es-CO" sz="800" i="1" dirty="0" err="1"/>
              <a:t>Factors</a:t>
            </a:r>
            <a:r>
              <a:rPr lang="es-CO" sz="800" i="1" dirty="0"/>
              <a:t>: </a:t>
            </a:r>
            <a:r>
              <a:rPr lang="es-CO" sz="800" i="1" dirty="0" err="1"/>
              <a:t>The</a:t>
            </a:r>
            <a:r>
              <a:rPr lang="es-CO" sz="800" i="1" dirty="0"/>
              <a:t> </a:t>
            </a:r>
            <a:r>
              <a:rPr lang="es-CO" sz="800" i="1" dirty="0" err="1"/>
              <a:t>Journal</a:t>
            </a:r>
            <a:r>
              <a:rPr lang="es-CO" sz="800" i="1" dirty="0"/>
              <a:t> of Human </a:t>
            </a:r>
            <a:r>
              <a:rPr lang="es-CO" sz="800" i="1" dirty="0" err="1"/>
              <a:t>Factors</a:t>
            </a:r>
            <a:r>
              <a:rPr lang="es-CO" sz="800" i="1" dirty="0"/>
              <a:t> and </a:t>
            </a:r>
            <a:r>
              <a:rPr lang="es-CO" sz="800" i="1" dirty="0" err="1"/>
              <a:t>Ergonomics</a:t>
            </a:r>
            <a:r>
              <a:rPr lang="es-CO" sz="800" i="1" dirty="0"/>
              <a:t> </a:t>
            </a:r>
            <a:r>
              <a:rPr lang="es-CO" sz="800" i="1" dirty="0" err="1"/>
              <a:t>Society</a:t>
            </a:r>
            <a:r>
              <a:rPr lang="es-CO" sz="800" i="1" dirty="0"/>
              <a:t>, </a:t>
            </a:r>
            <a:r>
              <a:rPr lang="es-CO" sz="800" dirty="0"/>
              <a:t>vol. 60, </a:t>
            </a:r>
            <a:r>
              <a:rPr lang="es-CO" sz="800" i="1" dirty="0"/>
              <a:t>(3), </a:t>
            </a:r>
            <a:r>
              <a:rPr lang="es-CO" sz="800" dirty="0"/>
              <a:t>pp. 351-362,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3"/>
              </a:rPr>
              <a:t>https://journals.sagepub.com/doi/full/10.1177/0018720817753907</a:t>
            </a:r>
            <a:r>
              <a:rPr lang="es-CO" sz="800" dirty="0"/>
              <a:t>. DOI: 10.1177/0018720817753907.</a:t>
            </a:r>
          </a:p>
          <a:p>
            <a:pPr marL="76200" indent="0">
              <a:buNone/>
            </a:pPr>
            <a:r>
              <a:rPr lang="es-CO" sz="800" dirty="0"/>
              <a:t>[26] R. L. </a:t>
            </a:r>
            <a:r>
              <a:rPr lang="es-CO" sz="800" dirty="0" err="1"/>
              <a:t>Greene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Visualizing</a:t>
            </a:r>
            <a:r>
              <a:rPr lang="es-CO" sz="800" dirty="0"/>
              <a:t> </a:t>
            </a:r>
            <a:r>
              <a:rPr lang="es-CO" sz="800" dirty="0" err="1"/>
              <a:t>stressful</a:t>
            </a:r>
            <a:r>
              <a:rPr lang="es-CO" sz="800" dirty="0"/>
              <a:t> </a:t>
            </a:r>
            <a:r>
              <a:rPr lang="es-CO" sz="800" dirty="0" err="1"/>
              <a:t>aspects</a:t>
            </a:r>
            <a:r>
              <a:rPr lang="es-CO" sz="800" dirty="0"/>
              <a:t> of </a:t>
            </a:r>
            <a:r>
              <a:rPr lang="es-CO" sz="800" dirty="0" err="1"/>
              <a:t>repetitive</a:t>
            </a:r>
            <a:r>
              <a:rPr lang="es-CO" sz="800" dirty="0"/>
              <a:t> </a:t>
            </a:r>
            <a:r>
              <a:rPr lang="es-CO" sz="800" dirty="0" err="1"/>
              <a:t>motion</a:t>
            </a:r>
            <a:r>
              <a:rPr lang="es-CO" sz="800" dirty="0"/>
              <a:t> </a:t>
            </a:r>
            <a:r>
              <a:rPr lang="es-CO" sz="800" dirty="0" err="1"/>
              <a:t>tasks</a:t>
            </a:r>
            <a:r>
              <a:rPr lang="es-CO" sz="800" dirty="0"/>
              <a:t> and </a:t>
            </a:r>
            <a:r>
              <a:rPr lang="es-CO" sz="800" dirty="0" err="1"/>
              <a:t>opportunities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ergonomic</a:t>
            </a:r>
            <a:r>
              <a:rPr lang="es-CO" sz="800" dirty="0"/>
              <a:t> </a:t>
            </a:r>
            <a:r>
              <a:rPr lang="es-CO" sz="800" dirty="0" err="1"/>
              <a:t>improvements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</a:t>
            </a:r>
            <a:r>
              <a:rPr lang="es-CO" sz="800" dirty="0" err="1"/>
              <a:t>computer</a:t>
            </a:r>
            <a:r>
              <a:rPr lang="es-CO" sz="800" dirty="0"/>
              <a:t> </a:t>
            </a:r>
            <a:r>
              <a:rPr lang="es-CO" sz="800" dirty="0" err="1"/>
              <a:t>vision</a:t>
            </a:r>
            <a:r>
              <a:rPr lang="es-CO" sz="800" dirty="0"/>
              <a:t>," </a:t>
            </a:r>
            <a:r>
              <a:rPr lang="es-CO" sz="800" i="1" dirty="0" err="1"/>
              <a:t>Applied</a:t>
            </a:r>
            <a:r>
              <a:rPr lang="es-CO" sz="800" i="1" dirty="0"/>
              <a:t> </a:t>
            </a:r>
            <a:r>
              <a:rPr lang="es-CO" sz="800" i="1" dirty="0" err="1"/>
              <a:t>Ergonomics</a:t>
            </a:r>
            <a:r>
              <a:rPr lang="es-CO" sz="800" i="1" dirty="0"/>
              <a:t>, </a:t>
            </a:r>
            <a:r>
              <a:rPr lang="es-CO" sz="800" dirty="0"/>
              <a:t>vol. 65, pp. 461-472,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4"/>
              </a:rPr>
              <a:t>https://www.sciencedirect.com/science/article/pii/S000368701730056X</a:t>
            </a:r>
            <a:r>
              <a:rPr lang="es-CO" sz="800" dirty="0"/>
              <a:t>. DOI: 10.1016/j.apergo.2017.02.020.</a:t>
            </a:r>
          </a:p>
          <a:p>
            <a:pPr marL="76200" indent="0">
              <a:buNone/>
            </a:pPr>
            <a:r>
              <a:rPr lang="es-CO" sz="800" dirty="0"/>
              <a:t>[27] Safety Company, "Microsoft </a:t>
            </a:r>
            <a:r>
              <a:rPr lang="es-CO" sz="800" dirty="0" err="1"/>
              <a:t>Announces</a:t>
            </a:r>
            <a:r>
              <a:rPr lang="es-CO" sz="800" dirty="0"/>
              <a:t> </a:t>
            </a:r>
            <a:r>
              <a:rPr lang="es-CO" sz="800" dirty="0" err="1"/>
              <a:t>Workplace</a:t>
            </a:r>
            <a:r>
              <a:rPr lang="es-CO" sz="800" dirty="0"/>
              <a:t> Safety Software," Oct, 2017. </a:t>
            </a:r>
          </a:p>
          <a:p>
            <a:pPr marL="76200" indent="0">
              <a:buNone/>
            </a:pPr>
            <a:r>
              <a:rPr lang="es-CO" sz="800" dirty="0"/>
              <a:t>[28] CNET, "</a:t>
            </a:r>
            <a:r>
              <a:rPr lang="es-CO" sz="800" dirty="0" err="1"/>
              <a:t>Microsoft's</a:t>
            </a:r>
            <a:r>
              <a:rPr lang="es-CO" sz="800" dirty="0"/>
              <a:t> </a:t>
            </a:r>
            <a:r>
              <a:rPr lang="es-CO" sz="800" dirty="0" err="1"/>
              <a:t>Azure</a:t>
            </a:r>
            <a:r>
              <a:rPr lang="es-CO" sz="800" dirty="0"/>
              <a:t> </a:t>
            </a:r>
            <a:r>
              <a:rPr lang="es-CO" sz="800" dirty="0" err="1"/>
              <a:t>Edge</a:t>
            </a:r>
            <a:r>
              <a:rPr lang="es-CO" sz="800" dirty="0"/>
              <a:t> </a:t>
            </a:r>
            <a:r>
              <a:rPr lang="es-CO" sz="800" dirty="0" err="1"/>
              <a:t>wants</a:t>
            </a:r>
            <a:r>
              <a:rPr lang="es-CO" sz="800" dirty="0"/>
              <a:t> to </a:t>
            </a:r>
            <a:r>
              <a:rPr lang="es-CO" sz="800" dirty="0" err="1"/>
              <a:t>make</a:t>
            </a:r>
            <a:r>
              <a:rPr lang="es-CO" sz="800" dirty="0"/>
              <a:t>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workplace</a:t>
            </a:r>
            <a:r>
              <a:rPr lang="es-CO" sz="800" dirty="0"/>
              <a:t> </a:t>
            </a:r>
            <a:r>
              <a:rPr lang="es-CO" sz="800" dirty="0" err="1"/>
              <a:t>safer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AI," </a:t>
            </a:r>
            <a:r>
              <a:rPr lang="es-CO" sz="800" dirty="0" err="1"/>
              <a:t>May</a:t>
            </a:r>
            <a:r>
              <a:rPr lang="es-CO" sz="800" dirty="0"/>
              <a:t>, 2017. </a:t>
            </a:r>
          </a:p>
          <a:p>
            <a:pPr marL="76200" indent="0">
              <a:buNone/>
            </a:pPr>
            <a:r>
              <a:rPr lang="es-CO" sz="800" dirty="0"/>
              <a:t>[29] </a:t>
            </a:r>
            <a:r>
              <a:rPr lang="es-CO" sz="800" dirty="0" err="1"/>
              <a:t>myStrength</a:t>
            </a:r>
            <a:r>
              <a:rPr lang="es-CO" sz="800" dirty="0"/>
              <a:t>, "</a:t>
            </a:r>
            <a:r>
              <a:rPr lang="es-CO" sz="800" dirty="0" err="1"/>
              <a:t>myStrenght</a:t>
            </a:r>
            <a:r>
              <a:rPr lang="es-CO" sz="800" dirty="0"/>
              <a:t> - </a:t>
            </a:r>
            <a:r>
              <a:rPr lang="es-CO" sz="800" dirty="0" err="1"/>
              <a:t>How</a:t>
            </a:r>
            <a:r>
              <a:rPr lang="es-CO" sz="800" dirty="0"/>
              <a:t> </a:t>
            </a:r>
            <a:r>
              <a:rPr lang="es-CO" sz="800" dirty="0" err="1"/>
              <a:t>it</a:t>
            </a:r>
            <a:r>
              <a:rPr lang="es-CO" sz="800" dirty="0"/>
              <a:t> </a:t>
            </a:r>
            <a:r>
              <a:rPr lang="es-CO" sz="800" dirty="0" err="1"/>
              <a:t>works</a:t>
            </a:r>
            <a:r>
              <a:rPr lang="es-CO" sz="800" dirty="0"/>
              <a:t>?" Mar, 2019. </a:t>
            </a:r>
          </a:p>
          <a:p>
            <a:pPr marL="76200" indent="0">
              <a:buNone/>
            </a:pPr>
            <a:r>
              <a:rPr lang="es-CO" sz="800" dirty="0"/>
              <a:t>[30] </a:t>
            </a:r>
            <a:r>
              <a:rPr lang="es-CO" sz="800" dirty="0" err="1"/>
              <a:t>SilverCloud</a:t>
            </a:r>
            <a:r>
              <a:rPr lang="es-CO" sz="800" dirty="0"/>
              <a:t>, "</a:t>
            </a:r>
            <a:r>
              <a:rPr lang="es-CO" sz="800" dirty="0" err="1"/>
              <a:t>SilverCloud</a:t>
            </a:r>
            <a:r>
              <a:rPr lang="es-CO" sz="800" dirty="0"/>
              <a:t> - </a:t>
            </a:r>
            <a:r>
              <a:rPr lang="es-CO" sz="800" dirty="0" err="1"/>
              <a:t>How</a:t>
            </a:r>
            <a:r>
              <a:rPr lang="es-CO" sz="800" dirty="0"/>
              <a:t> </a:t>
            </a:r>
            <a:r>
              <a:rPr lang="es-CO" sz="800" dirty="0" err="1"/>
              <a:t>it</a:t>
            </a:r>
            <a:r>
              <a:rPr lang="es-CO" sz="800" dirty="0"/>
              <a:t> </a:t>
            </a:r>
            <a:r>
              <a:rPr lang="es-CO" sz="800" dirty="0" err="1"/>
              <a:t>works</a:t>
            </a:r>
            <a:r>
              <a:rPr lang="es-CO" sz="800" dirty="0"/>
              <a:t>?" Mar, 2019. </a:t>
            </a:r>
          </a:p>
          <a:p>
            <a:pPr marL="76200" indent="0">
              <a:buNone/>
            </a:pPr>
            <a:r>
              <a:rPr lang="es-CO" sz="800" dirty="0"/>
              <a:t>[31] Spring </a:t>
            </a:r>
            <a:r>
              <a:rPr lang="es-CO" sz="800" dirty="0" err="1"/>
              <a:t>Health</a:t>
            </a:r>
            <a:r>
              <a:rPr lang="es-CO" sz="800" dirty="0"/>
              <a:t>, "Spring </a:t>
            </a:r>
            <a:r>
              <a:rPr lang="es-CO" sz="800" dirty="0" err="1"/>
              <a:t>Health</a:t>
            </a:r>
            <a:r>
              <a:rPr lang="es-CO" sz="800" dirty="0"/>
              <a:t> - </a:t>
            </a:r>
            <a:r>
              <a:rPr lang="es-CO" sz="800" dirty="0" err="1"/>
              <a:t>How</a:t>
            </a:r>
            <a:r>
              <a:rPr lang="es-CO" sz="800" dirty="0"/>
              <a:t> </a:t>
            </a:r>
            <a:r>
              <a:rPr lang="es-CO" sz="800" dirty="0" err="1"/>
              <a:t>it</a:t>
            </a:r>
            <a:r>
              <a:rPr lang="es-CO" sz="800" dirty="0"/>
              <a:t> </a:t>
            </a:r>
            <a:r>
              <a:rPr lang="es-CO" sz="800" dirty="0" err="1"/>
              <a:t>works</a:t>
            </a:r>
            <a:r>
              <a:rPr lang="es-CO" sz="800" dirty="0"/>
              <a:t>?" Mar, 2019. </a:t>
            </a:r>
          </a:p>
          <a:p>
            <a:pPr marL="76200" indent="0">
              <a:buNone/>
            </a:pPr>
            <a:r>
              <a:rPr lang="es-CO" sz="800" dirty="0"/>
              <a:t>[32] Max Martin,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Future</a:t>
            </a:r>
            <a:r>
              <a:rPr lang="es-CO" sz="800" dirty="0"/>
              <a:t> of </a:t>
            </a:r>
            <a:r>
              <a:rPr lang="es-CO" sz="800" dirty="0" err="1"/>
              <a:t>Workplace</a:t>
            </a:r>
            <a:r>
              <a:rPr lang="es-CO" sz="800" dirty="0"/>
              <a:t> </a:t>
            </a:r>
            <a:r>
              <a:rPr lang="es-CO" sz="800" dirty="0" err="1"/>
              <a:t>Well-Being</a:t>
            </a:r>
            <a:r>
              <a:rPr lang="es-CO" sz="800" dirty="0"/>
              <a:t>: </a:t>
            </a:r>
            <a:r>
              <a:rPr lang="es-CO" sz="800" dirty="0" err="1"/>
              <a:t>Leveraging</a:t>
            </a:r>
            <a:r>
              <a:rPr lang="es-CO" sz="800" dirty="0"/>
              <a:t> AI and </a:t>
            </a:r>
            <a:r>
              <a:rPr lang="es-CO" sz="800" dirty="0" err="1"/>
              <a:t>Innovation</a:t>
            </a:r>
            <a:r>
              <a:rPr lang="es-CO" sz="800" dirty="0"/>
              <a:t> to Drive </a:t>
            </a:r>
            <a:r>
              <a:rPr lang="es-CO" sz="800" dirty="0" err="1"/>
              <a:t>Better</a:t>
            </a:r>
            <a:r>
              <a:rPr lang="es-CO" sz="800" dirty="0"/>
              <a:t> </a:t>
            </a:r>
            <a:r>
              <a:rPr lang="es-CO" sz="800" dirty="0" err="1"/>
              <a:t>Employee</a:t>
            </a:r>
            <a:r>
              <a:rPr lang="es-CO" sz="800" dirty="0"/>
              <a:t> Mental </a:t>
            </a:r>
            <a:r>
              <a:rPr lang="es-CO" sz="800" dirty="0" err="1"/>
              <a:t>Health</a:t>
            </a:r>
            <a:r>
              <a:rPr lang="es-CO" sz="800" dirty="0"/>
              <a:t> </a:t>
            </a:r>
            <a:r>
              <a:rPr lang="es-CO" sz="800" dirty="0" err="1"/>
              <a:t>Care</a:t>
            </a:r>
            <a:r>
              <a:rPr lang="es-CO" sz="800" dirty="0"/>
              <a:t>," Oct, 2018. </a:t>
            </a:r>
          </a:p>
          <a:p>
            <a:pPr marL="76200" indent="0">
              <a:buNone/>
            </a:pPr>
            <a:r>
              <a:rPr lang="es-CO" sz="800" dirty="0"/>
              <a:t>[33] S. J. </a:t>
            </a:r>
            <a:r>
              <a:rPr lang="es-CO" sz="800" dirty="0" err="1"/>
              <a:t>BookC</a:t>
            </a:r>
            <a:r>
              <a:rPr lang="es-CO" sz="800" dirty="0"/>
              <a:t>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Cognitive</a:t>
            </a:r>
            <a:r>
              <a:rPr lang="es-CO" sz="800" dirty="0"/>
              <a:t> </a:t>
            </a:r>
            <a:r>
              <a:rPr lang="es-CO" sz="800" dirty="0" err="1"/>
              <a:t>Structure</a:t>
            </a:r>
            <a:r>
              <a:rPr lang="es-CO" sz="800" dirty="0"/>
              <a:t> of </a:t>
            </a:r>
            <a:r>
              <a:rPr lang="es-CO" sz="800" dirty="0" err="1"/>
              <a:t>Emotion</a:t>
            </a:r>
            <a:r>
              <a:rPr lang="es-CO" sz="800" dirty="0"/>
              <a:t>," . DOI: 10.2307/2074241.</a:t>
            </a:r>
          </a:p>
          <a:p>
            <a:pPr marL="76200" indent="0">
              <a:buNone/>
            </a:pPr>
            <a:r>
              <a:rPr lang="es-CO" sz="800" dirty="0"/>
              <a:t>[34] M. </a:t>
            </a:r>
            <a:r>
              <a:rPr lang="es-CO" sz="800" dirty="0" err="1"/>
              <a:t>Magdin</a:t>
            </a:r>
            <a:r>
              <a:rPr lang="es-CO" sz="800" dirty="0"/>
              <a:t>, M. Turčáni1, </a:t>
            </a:r>
            <a:r>
              <a:rPr lang="es-CO" sz="800" dirty="0" err="1"/>
              <a:t>Lukáš</a:t>
            </a:r>
            <a:r>
              <a:rPr lang="es-CO" sz="800" dirty="0"/>
              <a:t> </a:t>
            </a:r>
            <a:r>
              <a:rPr lang="es-CO" sz="800" dirty="0" err="1"/>
              <a:t>Hudec</a:t>
            </a:r>
            <a:r>
              <a:rPr lang="es-CO" sz="800" dirty="0"/>
              <a:t>, "</a:t>
            </a:r>
            <a:r>
              <a:rPr lang="es-CO" sz="800" dirty="0" err="1"/>
              <a:t>Evaluating</a:t>
            </a:r>
            <a:r>
              <a:rPr lang="es-CO" sz="800" dirty="0"/>
              <a:t>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Emotional</a:t>
            </a:r>
            <a:r>
              <a:rPr lang="es-CO" sz="800" dirty="0"/>
              <a:t> </a:t>
            </a:r>
            <a:r>
              <a:rPr lang="es-CO" sz="800" dirty="0" err="1"/>
              <a:t>State</a:t>
            </a:r>
            <a:r>
              <a:rPr lang="es-CO" sz="800" dirty="0"/>
              <a:t> of a </a:t>
            </a:r>
            <a:r>
              <a:rPr lang="es-CO" sz="800" dirty="0" err="1"/>
              <a:t>User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a</a:t>
            </a:r>
            <a:br>
              <a:rPr lang="es-CO" sz="800" dirty="0"/>
            </a:br>
            <a:r>
              <a:rPr lang="es-CO" sz="800" dirty="0"/>
              <a:t>Webcam," </a:t>
            </a:r>
            <a:r>
              <a:rPr lang="es-CO" sz="800" i="1" dirty="0" err="1"/>
              <a:t>Special</a:t>
            </a:r>
            <a:r>
              <a:rPr lang="es-CO" sz="800" i="1" dirty="0"/>
              <a:t> </a:t>
            </a:r>
            <a:r>
              <a:rPr lang="es-CO" sz="800" i="1" dirty="0" err="1"/>
              <a:t>Issue</a:t>
            </a:r>
            <a:r>
              <a:rPr lang="es-CO" sz="800" i="1" dirty="0"/>
              <a:t> </a:t>
            </a:r>
            <a:r>
              <a:rPr lang="es-CO" sz="800" i="1" dirty="0" err="1"/>
              <a:t>on</a:t>
            </a:r>
            <a:r>
              <a:rPr lang="es-CO" sz="800" i="1" dirty="0"/>
              <a:t> Artificial </a:t>
            </a:r>
            <a:r>
              <a:rPr lang="es-CO" sz="800" i="1" dirty="0" err="1"/>
              <a:t>Intelligence</a:t>
            </a:r>
            <a:r>
              <a:rPr lang="es-CO" sz="800" i="1" dirty="0"/>
              <a:t> </a:t>
            </a:r>
            <a:r>
              <a:rPr lang="es-CO" sz="800" i="1" dirty="0" err="1"/>
              <a:t>Underpinning</a:t>
            </a:r>
            <a:r>
              <a:rPr lang="es-CO" sz="800" i="1" dirty="0"/>
              <a:t>, </a:t>
            </a:r>
            <a:r>
              <a:rPr lang="es-CO" sz="800" dirty="0"/>
              <a:t>. DOI: 10.9781/ijimai.2016.4112.</a:t>
            </a:r>
          </a:p>
          <a:p>
            <a:pPr marL="76200" indent="0">
              <a:buNone/>
            </a:pPr>
            <a:r>
              <a:rPr lang="es-CO" sz="800" dirty="0"/>
              <a:t>[35] M. </a:t>
            </a:r>
            <a:r>
              <a:rPr lang="es-CO" sz="800" dirty="0" err="1"/>
              <a:t>Soleymani</a:t>
            </a:r>
            <a:r>
              <a:rPr lang="es-CO" sz="800" i="1" dirty="0"/>
              <a:t> et al</a:t>
            </a:r>
            <a:r>
              <a:rPr lang="es-CO" sz="800" dirty="0"/>
              <a:t>, "A </a:t>
            </a:r>
            <a:r>
              <a:rPr lang="es-CO" sz="800" dirty="0" err="1"/>
              <a:t>survey</a:t>
            </a:r>
            <a:r>
              <a:rPr lang="es-CO" sz="800" dirty="0"/>
              <a:t> of multimodal </a:t>
            </a:r>
            <a:r>
              <a:rPr lang="es-CO" sz="800" dirty="0" err="1"/>
              <a:t>sentiment</a:t>
            </a:r>
            <a:r>
              <a:rPr lang="es-CO" sz="800" dirty="0"/>
              <a:t> </a:t>
            </a:r>
            <a:r>
              <a:rPr lang="es-CO" sz="800" dirty="0" err="1"/>
              <a:t>analysis</a:t>
            </a:r>
            <a:r>
              <a:rPr lang="es-CO" sz="800" dirty="0"/>
              <a:t>," </a:t>
            </a:r>
            <a:r>
              <a:rPr lang="es-CO" sz="800" i="1" dirty="0" err="1"/>
              <a:t>Image</a:t>
            </a:r>
            <a:r>
              <a:rPr lang="es-CO" sz="800" i="1" dirty="0"/>
              <a:t> and </a:t>
            </a:r>
            <a:r>
              <a:rPr lang="es-CO" sz="800" i="1" dirty="0" err="1"/>
              <a:t>Vision</a:t>
            </a:r>
            <a:r>
              <a:rPr lang="es-CO" sz="800" i="1" dirty="0"/>
              <a:t> Computing, </a:t>
            </a:r>
            <a:r>
              <a:rPr lang="es-CO" sz="800" dirty="0"/>
              <a:t>vol. 65, pp. 3-14,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5"/>
              </a:rPr>
              <a:t>https://www.sciencedirect.com/science/article/pii/S0262885617301191</a:t>
            </a:r>
            <a:r>
              <a:rPr lang="es-CO" sz="800" dirty="0"/>
              <a:t>. DOI: 10.1016/j.imavis.2017.08.003.</a:t>
            </a:r>
          </a:p>
          <a:p>
            <a:pPr marL="76200" indent="0">
              <a:buNone/>
            </a:pPr>
            <a:r>
              <a:rPr lang="es-CO" sz="800" dirty="0"/>
              <a:t>[36] Enrique González, "Desarrollo de Aplicaciones basadas en Sistemas </a:t>
            </a:r>
            <a:r>
              <a:rPr lang="es-CO" sz="800" dirty="0" err="1"/>
              <a:t>MultiAgentes</a:t>
            </a:r>
            <a:r>
              <a:rPr lang="es-CO" sz="800" dirty="0"/>
              <a:t>," 2006. </a:t>
            </a:r>
          </a:p>
          <a:p>
            <a:pPr marL="76200" indent="0">
              <a:buNone/>
            </a:pPr>
            <a:r>
              <a:rPr lang="es-CO" sz="800" dirty="0"/>
              <a:t>[37] R. P. </a:t>
            </a:r>
            <a:r>
              <a:rPr lang="es-CO" sz="800" dirty="0" err="1"/>
              <a:t>Holder</a:t>
            </a:r>
            <a:r>
              <a:rPr lang="es-CO" sz="800" dirty="0"/>
              <a:t> and J. R. </a:t>
            </a:r>
            <a:r>
              <a:rPr lang="es-CO" sz="800" dirty="0" err="1"/>
              <a:t>Tapamo</a:t>
            </a:r>
            <a:r>
              <a:rPr lang="es-CO" sz="800" dirty="0"/>
              <a:t>, "</a:t>
            </a:r>
            <a:r>
              <a:rPr lang="es-CO" sz="800" dirty="0" err="1"/>
              <a:t>Improved</a:t>
            </a:r>
            <a:r>
              <a:rPr lang="es-CO" sz="800" dirty="0"/>
              <a:t> </a:t>
            </a:r>
            <a:r>
              <a:rPr lang="es-CO" sz="800" dirty="0" err="1"/>
              <a:t>gradient</a:t>
            </a:r>
            <a:r>
              <a:rPr lang="es-CO" sz="800" dirty="0"/>
              <a:t> local </a:t>
            </a:r>
            <a:r>
              <a:rPr lang="es-CO" sz="800" dirty="0" err="1"/>
              <a:t>ternary</a:t>
            </a:r>
            <a:r>
              <a:rPr lang="es-CO" sz="800" dirty="0"/>
              <a:t> </a:t>
            </a:r>
            <a:r>
              <a:rPr lang="es-CO" sz="800" dirty="0" err="1"/>
              <a:t>patterns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facial </a:t>
            </a:r>
            <a:r>
              <a:rPr lang="es-CO" sz="800" dirty="0" err="1"/>
              <a:t>expression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," </a:t>
            </a:r>
            <a:r>
              <a:rPr lang="es-CO" sz="800" i="1" dirty="0"/>
              <a:t>EURASIP </a:t>
            </a:r>
            <a:r>
              <a:rPr lang="es-CO" sz="800" i="1" dirty="0" err="1"/>
              <a:t>Journal</a:t>
            </a:r>
            <a:r>
              <a:rPr lang="es-CO" sz="800" i="1" dirty="0"/>
              <a:t> </a:t>
            </a:r>
            <a:r>
              <a:rPr lang="es-CO" sz="800" i="1" dirty="0" err="1"/>
              <a:t>on</a:t>
            </a:r>
            <a:r>
              <a:rPr lang="es-CO" sz="800" i="1" dirty="0"/>
              <a:t> </a:t>
            </a:r>
            <a:r>
              <a:rPr lang="es-CO" sz="800" i="1" dirty="0" err="1"/>
              <a:t>Image</a:t>
            </a:r>
            <a:r>
              <a:rPr lang="es-CO" sz="800" i="1" dirty="0"/>
              <a:t> and Video </a:t>
            </a:r>
            <a:r>
              <a:rPr lang="es-CO" sz="800" i="1" dirty="0" err="1"/>
              <a:t>Processing</a:t>
            </a:r>
            <a:r>
              <a:rPr lang="es-CO" sz="800" i="1" dirty="0"/>
              <a:t>, </a:t>
            </a:r>
            <a:r>
              <a:rPr lang="es-CO" sz="800" dirty="0"/>
              <a:t>vol. 2017, </a:t>
            </a:r>
            <a:r>
              <a:rPr lang="es-CO" sz="800" i="1" dirty="0"/>
              <a:t>(1), </a:t>
            </a:r>
            <a:r>
              <a:rPr lang="es-CO" sz="800" dirty="0"/>
              <a:t>pp. 1-15,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6"/>
              </a:rPr>
              <a:t>https://search.proquest.com/docview/1913622430</a:t>
            </a:r>
            <a:r>
              <a:rPr lang="es-CO" sz="800" dirty="0"/>
              <a:t>. DOI: 10.1186/s13640-017-0190-5.</a:t>
            </a:r>
          </a:p>
          <a:p>
            <a:pPr marL="76200" indent="0">
              <a:buNone/>
            </a:pPr>
            <a:r>
              <a:rPr lang="es-CO" sz="800" dirty="0"/>
              <a:t>[38] N. </a:t>
            </a:r>
            <a:r>
              <a:rPr lang="es-CO" sz="800" dirty="0" err="1"/>
              <a:t>Jain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Hybrid</a:t>
            </a:r>
            <a:r>
              <a:rPr lang="es-CO" sz="800" dirty="0"/>
              <a:t> </a:t>
            </a:r>
            <a:r>
              <a:rPr lang="es-CO" sz="800" dirty="0" err="1"/>
              <a:t>deep</a:t>
            </a:r>
            <a:r>
              <a:rPr lang="es-CO" sz="800" dirty="0"/>
              <a:t> neural </a:t>
            </a:r>
            <a:r>
              <a:rPr lang="es-CO" sz="800" dirty="0" err="1"/>
              <a:t>networks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face</a:t>
            </a:r>
            <a:r>
              <a:rPr lang="es-CO" sz="800" dirty="0"/>
              <a:t> </a:t>
            </a:r>
            <a:r>
              <a:rPr lang="es-CO" sz="800" dirty="0" err="1"/>
              <a:t>emotion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," </a:t>
            </a:r>
            <a:r>
              <a:rPr lang="es-CO" sz="800" i="1" dirty="0" err="1"/>
              <a:t>Pattern</a:t>
            </a:r>
            <a:r>
              <a:rPr lang="es-CO" sz="800" i="1" dirty="0"/>
              <a:t> </a:t>
            </a:r>
            <a:r>
              <a:rPr lang="es-CO" sz="800" i="1" dirty="0" err="1"/>
              <a:t>Recognition</a:t>
            </a:r>
            <a:r>
              <a:rPr lang="es-CO" sz="800" i="1" dirty="0"/>
              <a:t> </a:t>
            </a:r>
            <a:r>
              <a:rPr lang="es-CO" sz="800" i="1" dirty="0" err="1"/>
              <a:t>Letters</a:t>
            </a:r>
            <a:r>
              <a:rPr lang="es-CO" sz="800" i="1" dirty="0"/>
              <a:t>, </a:t>
            </a:r>
            <a:r>
              <a:rPr lang="es-CO" sz="800" dirty="0"/>
              <a:t>vol. 115, pp. 101-106,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7"/>
              </a:rPr>
              <a:t>https://www.sciencedirect.com/science/article/pii/S0167865518301302</a:t>
            </a:r>
            <a:r>
              <a:rPr lang="es-CO" sz="800" dirty="0"/>
              <a:t>. DOI: 10.1016/j.patrec.2018.04.010.</a:t>
            </a:r>
          </a:p>
        </p:txBody>
      </p:sp>
    </p:spTree>
    <p:extLst>
      <p:ext uri="{BB962C8B-B14F-4D97-AF65-F5344CB8AC3E}">
        <p14:creationId xmlns:p14="http://schemas.microsoft.com/office/powerpoint/2010/main" val="3503956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44425" y="1140000"/>
            <a:ext cx="8108656" cy="3785975"/>
          </a:xfrm>
        </p:spPr>
        <p:txBody>
          <a:bodyPr/>
          <a:lstStyle/>
          <a:p>
            <a:pPr marL="76200" indent="0">
              <a:buNone/>
            </a:pPr>
            <a:r>
              <a:rPr lang="es-CO" sz="800" dirty="0"/>
              <a:t>[39] V. Campos, B. </a:t>
            </a:r>
            <a:r>
              <a:rPr lang="es-CO" sz="800" dirty="0" err="1"/>
              <a:t>Jou</a:t>
            </a:r>
            <a:r>
              <a:rPr lang="es-CO" sz="800" dirty="0"/>
              <a:t> and X. Giro-i-Nieto, "</a:t>
            </a:r>
            <a:r>
              <a:rPr lang="es-CO" sz="800" dirty="0" err="1"/>
              <a:t>From</a:t>
            </a:r>
            <a:r>
              <a:rPr lang="es-CO" sz="800" dirty="0"/>
              <a:t> </a:t>
            </a:r>
            <a:r>
              <a:rPr lang="es-CO" sz="800" dirty="0" err="1"/>
              <a:t>Pixels</a:t>
            </a:r>
            <a:r>
              <a:rPr lang="es-CO" sz="800" dirty="0"/>
              <a:t> to </a:t>
            </a:r>
            <a:r>
              <a:rPr lang="es-CO" sz="800" dirty="0" err="1"/>
              <a:t>Sentiment</a:t>
            </a:r>
            <a:r>
              <a:rPr lang="es-CO" sz="800" dirty="0"/>
              <a:t>: Fine-</a:t>
            </a:r>
            <a:r>
              <a:rPr lang="es-CO" sz="800" dirty="0" err="1"/>
              <a:t>tuning</a:t>
            </a:r>
            <a:r>
              <a:rPr lang="es-CO" sz="800" dirty="0"/>
              <a:t> </a:t>
            </a:r>
            <a:r>
              <a:rPr lang="es-CO" sz="800" dirty="0" err="1"/>
              <a:t>CNNs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Visual </a:t>
            </a:r>
            <a:r>
              <a:rPr lang="es-CO" sz="800" dirty="0" err="1"/>
              <a:t>Sentiment</a:t>
            </a:r>
            <a:r>
              <a:rPr lang="es-CO" sz="800" dirty="0"/>
              <a:t> </a:t>
            </a:r>
            <a:r>
              <a:rPr lang="es-CO" sz="800" dirty="0" err="1"/>
              <a:t>Prediction</a:t>
            </a:r>
            <a:r>
              <a:rPr lang="es-CO" sz="800" dirty="0"/>
              <a:t>," 2016.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3"/>
              </a:rPr>
              <a:t>https://arxiv.org/abs/1604.03489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[40] Enrique González, "Inteligencia Computacional Redes Neuronales," </a:t>
            </a:r>
            <a:r>
              <a:rPr lang="es-CO" sz="800" i="1" dirty="0"/>
              <a:t>Pontificia Universidad Javeriana, </a:t>
            </a:r>
            <a:r>
              <a:rPr lang="es-CO" sz="800" dirty="0"/>
              <a:t>Mar, 2018. </a:t>
            </a:r>
          </a:p>
          <a:p>
            <a:pPr marL="76200" indent="0">
              <a:buNone/>
            </a:pPr>
            <a:r>
              <a:rPr lang="es-CO" sz="800" dirty="0"/>
              <a:t>[41] B. R. </a:t>
            </a:r>
            <a:r>
              <a:rPr lang="es-CO" sz="800" dirty="0" err="1"/>
              <a:t>Steunebrink</a:t>
            </a:r>
            <a:r>
              <a:rPr lang="es-CO" sz="800" dirty="0"/>
              <a:t>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logical</a:t>
            </a:r>
            <a:r>
              <a:rPr lang="es-CO" sz="800" dirty="0"/>
              <a:t> </a:t>
            </a:r>
            <a:r>
              <a:rPr lang="es-CO" sz="800" dirty="0" err="1"/>
              <a:t>structure</a:t>
            </a:r>
            <a:r>
              <a:rPr lang="es-CO" sz="800" dirty="0"/>
              <a:t> of </a:t>
            </a:r>
            <a:r>
              <a:rPr lang="es-CO" sz="800" dirty="0" err="1"/>
              <a:t>emotions</a:t>
            </a:r>
            <a:r>
              <a:rPr lang="es-CO" sz="800" dirty="0"/>
              <a:t>," 2010.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4"/>
              </a:rPr>
              <a:t>https://www.openaire.eu/search/publication?articleId=narcis______::72fa20eaf2f70373b9f4223ed8789f52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[42] T. </a:t>
            </a:r>
            <a:r>
              <a:rPr lang="es-CO" sz="800" dirty="0" err="1"/>
              <a:t>Winsor</a:t>
            </a:r>
            <a:r>
              <a:rPr lang="es-CO" sz="800" dirty="0"/>
              <a:t> and S. </a:t>
            </a:r>
            <a:r>
              <a:rPr lang="es-CO" sz="800" dirty="0" err="1"/>
              <a:t>McLean</a:t>
            </a:r>
            <a:r>
              <a:rPr lang="es-CO" sz="800" dirty="0"/>
              <a:t>, "</a:t>
            </a:r>
            <a:r>
              <a:rPr lang="es-CO" sz="800" dirty="0" err="1"/>
              <a:t>Residential</a:t>
            </a:r>
            <a:r>
              <a:rPr lang="es-CO" sz="800" dirty="0"/>
              <a:t> </a:t>
            </a:r>
            <a:r>
              <a:rPr lang="es-CO" sz="800" dirty="0" err="1"/>
              <a:t>group</a:t>
            </a:r>
            <a:r>
              <a:rPr lang="es-CO" sz="800" dirty="0"/>
              <a:t> </a:t>
            </a:r>
            <a:r>
              <a:rPr lang="es-CO" sz="800" dirty="0" err="1"/>
              <a:t>care</a:t>
            </a:r>
            <a:r>
              <a:rPr lang="es-CO" sz="800" dirty="0"/>
              <a:t> </a:t>
            </a:r>
            <a:r>
              <a:rPr lang="es-CO" sz="800" dirty="0" err="1"/>
              <a:t>workers</a:t>
            </a:r>
            <a:r>
              <a:rPr lang="es-CO" sz="800" dirty="0"/>
              <a:t>' </a:t>
            </a:r>
            <a:r>
              <a:rPr lang="es-CO" sz="800" dirty="0" err="1"/>
              <a:t>recognition</a:t>
            </a:r>
            <a:r>
              <a:rPr lang="es-CO" sz="800" dirty="0"/>
              <a:t> of </a:t>
            </a:r>
            <a:r>
              <a:rPr lang="es-CO" sz="800" dirty="0" err="1"/>
              <a:t>depression</a:t>
            </a:r>
            <a:r>
              <a:rPr lang="es-CO" sz="800" dirty="0"/>
              <a:t>: </a:t>
            </a:r>
            <a:r>
              <a:rPr lang="es-CO" sz="800" dirty="0" err="1"/>
              <a:t>Assessment</a:t>
            </a:r>
            <a:r>
              <a:rPr lang="es-CO" sz="800" dirty="0"/>
              <a:t> of mental </a:t>
            </a:r>
            <a:r>
              <a:rPr lang="es-CO" sz="800" dirty="0" err="1"/>
              <a:t>health</a:t>
            </a:r>
            <a:r>
              <a:rPr lang="es-CO" sz="800" dirty="0"/>
              <a:t> </a:t>
            </a:r>
            <a:r>
              <a:rPr lang="es-CO" sz="800" dirty="0" err="1"/>
              <a:t>literacy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</a:t>
            </a:r>
            <a:r>
              <a:rPr lang="es-CO" sz="800" dirty="0" err="1"/>
              <a:t>clinical</a:t>
            </a:r>
            <a:r>
              <a:rPr lang="es-CO" sz="800" dirty="0"/>
              <a:t> </a:t>
            </a:r>
            <a:r>
              <a:rPr lang="es-CO" sz="800" dirty="0" err="1"/>
              <a:t>vignettes</a:t>
            </a:r>
            <a:r>
              <a:rPr lang="es-CO" sz="800" dirty="0"/>
              <a:t>," </a:t>
            </a:r>
            <a:r>
              <a:rPr lang="es-CO" sz="800" i="1" dirty="0" err="1"/>
              <a:t>Children</a:t>
            </a:r>
            <a:r>
              <a:rPr lang="es-CO" sz="800" i="1" dirty="0"/>
              <a:t> and </a:t>
            </a:r>
            <a:r>
              <a:rPr lang="es-CO" sz="800" i="1" dirty="0" err="1"/>
              <a:t>Youth</a:t>
            </a:r>
            <a:r>
              <a:rPr lang="es-CO" sz="800" i="1" dirty="0"/>
              <a:t> </a:t>
            </a:r>
            <a:r>
              <a:rPr lang="es-CO" sz="800" i="1" dirty="0" err="1"/>
              <a:t>Services</a:t>
            </a:r>
            <a:r>
              <a:rPr lang="es-CO" sz="800" i="1" dirty="0"/>
              <a:t> </a:t>
            </a:r>
            <a:r>
              <a:rPr lang="es-CO" sz="800" i="1" dirty="0" err="1"/>
              <a:t>Review</a:t>
            </a:r>
            <a:r>
              <a:rPr lang="es-CO" sz="800" i="1" dirty="0"/>
              <a:t>, </a:t>
            </a:r>
            <a:r>
              <a:rPr lang="es-CO" sz="800" dirty="0"/>
              <a:t>vol. 68, pp. 132-138, 2016.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5"/>
              </a:rPr>
              <a:t>https://www.sciencedirect.com/science/article/pii/S0190740916302055</a:t>
            </a:r>
            <a:r>
              <a:rPr lang="es-CO" sz="800" dirty="0"/>
              <a:t>. DOI: 10.1016/j.childyouth.2016.06.028.</a:t>
            </a:r>
          </a:p>
          <a:p>
            <a:pPr marL="76200" indent="0">
              <a:buNone/>
            </a:pPr>
            <a:r>
              <a:rPr lang="es-CO" sz="800" dirty="0"/>
              <a:t>[43] A. M. </a:t>
            </a:r>
            <a:r>
              <a:rPr lang="es-CO" sz="800" dirty="0" err="1"/>
              <a:t>Martinez</a:t>
            </a:r>
            <a:r>
              <a:rPr lang="es-CO" sz="800" dirty="0"/>
              <a:t>, "</a:t>
            </a:r>
            <a:r>
              <a:rPr lang="es-CO" sz="800" dirty="0" err="1"/>
              <a:t>Computational</a:t>
            </a:r>
            <a:r>
              <a:rPr lang="es-CO" sz="800" dirty="0"/>
              <a:t> </a:t>
            </a:r>
            <a:r>
              <a:rPr lang="es-CO" sz="800" dirty="0" err="1"/>
              <a:t>Models</a:t>
            </a:r>
            <a:r>
              <a:rPr lang="es-CO" sz="800" dirty="0"/>
              <a:t> of </a:t>
            </a:r>
            <a:r>
              <a:rPr lang="es-CO" sz="800" dirty="0" err="1"/>
              <a:t>Face</a:t>
            </a:r>
            <a:r>
              <a:rPr lang="es-CO" sz="800" dirty="0"/>
              <a:t> </a:t>
            </a:r>
            <a:r>
              <a:rPr lang="es-CO" sz="800" dirty="0" err="1"/>
              <a:t>Perception</a:t>
            </a:r>
            <a:r>
              <a:rPr lang="es-CO" sz="800" dirty="0"/>
              <a:t>," </a:t>
            </a:r>
            <a:r>
              <a:rPr lang="es-CO" sz="800" i="1" dirty="0" err="1"/>
              <a:t>Current</a:t>
            </a:r>
            <a:r>
              <a:rPr lang="es-CO" sz="800" i="1" dirty="0"/>
              <a:t> </a:t>
            </a:r>
            <a:r>
              <a:rPr lang="es-CO" sz="800" i="1" dirty="0" err="1"/>
              <a:t>Directions</a:t>
            </a:r>
            <a:r>
              <a:rPr lang="es-CO" sz="800" i="1" dirty="0"/>
              <a:t> in </a:t>
            </a:r>
            <a:r>
              <a:rPr lang="es-CO" sz="800" i="1" dirty="0" err="1"/>
              <a:t>Psychological</a:t>
            </a:r>
            <a:r>
              <a:rPr lang="es-CO" sz="800" i="1" dirty="0"/>
              <a:t> </a:t>
            </a:r>
            <a:r>
              <a:rPr lang="es-CO" sz="800" i="1" dirty="0" err="1"/>
              <a:t>Science</a:t>
            </a:r>
            <a:r>
              <a:rPr lang="es-CO" sz="800" i="1" dirty="0"/>
              <a:t>, </a:t>
            </a:r>
            <a:r>
              <a:rPr lang="es-CO" sz="800" dirty="0"/>
              <a:t>vol. 26, </a:t>
            </a:r>
            <a:r>
              <a:rPr lang="es-CO" sz="800" i="1" dirty="0"/>
              <a:t>(3), </a:t>
            </a:r>
            <a:r>
              <a:rPr lang="es-CO" sz="800" dirty="0"/>
              <a:t>pp. 263-269,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6"/>
              </a:rPr>
              <a:t>https://journals.sagepub.com/doi/full/10.1177/0963721417698535</a:t>
            </a:r>
            <a:r>
              <a:rPr lang="es-CO" sz="800" dirty="0"/>
              <a:t>. DOI: 10.1177/0963721417698535.</a:t>
            </a:r>
          </a:p>
          <a:p>
            <a:pPr marL="76200" indent="0">
              <a:buNone/>
            </a:pPr>
            <a:r>
              <a:rPr lang="es-CO" sz="800" dirty="0"/>
              <a:t>[44] B. C. </a:t>
            </a:r>
            <a:r>
              <a:rPr lang="es-CO" sz="800" dirty="0" err="1"/>
              <a:t>Ko</a:t>
            </a:r>
            <a:r>
              <a:rPr lang="es-CO" sz="800" dirty="0"/>
              <a:t>, "A </a:t>
            </a:r>
            <a:r>
              <a:rPr lang="es-CO" sz="800" dirty="0" err="1"/>
              <a:t>Brief</a:t>
            </a:r>
            <a:r>
              <a:rPr lang="es-CO" sz="800" dirty="0"/>
              <a:t> </a:t>
            </a:r>
            <a:r>
              <a:rPr lang="es-CO" sz="800" dirty="0" err="1"/>
              <a:t>Review</a:t>
            </a:r>
            <a:r>
              <a:rPr lang="es-CO" sz="800" dirty="0"/>
              <a:t> of Facial </a:t>
            </a:r>
            <a:r>
              <a:rPr lang="es-CO" sz="800" dirty="0" err="1"/>
              <a:t>Emotion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 </a:t>
            </a:r>
            <a:r>
              <a:rPr lang="es-CO" sz="800" dirty="0" err="1"/>
              <a:t>Based</a:t>
            </a:r>
            <a:r>
              <a:rPr lang="es-CO" sz="800" dirty="0"/>
              <a:t> </a:t>
            </a:r>
            <a:r>
              <a:rPr lang="es-CO" sz="800" dirty="0" err="1"/>
              <a:t>on</a:t>
            </a:r>
            <a:r>
              <a:rPr lang="es-CO" sz="800" dirty="0"/>
              <a:t> Visual </a:t>
            </a:r>
            <a:r>
              <a:rPr lang="es-CO" sz="800" dirty="0" err="1"/>
              <a:t>Information</a:t>
            </a:r>
            <a:r>
              <a:rPr lang="es-CO" sz="800" dirty="0"/>
              <a:t>," </a:t>
            </a:r>
            <a:r>
              <a:rPr lang="es-CO" sz="800" i="1" dirty="0" err="1"/>
              <a:t>Sensors</a:t>
            </a:r>
            <a:r>
              <a:rPr lang="es-CO" sz="800" i="1" dirty="0"/>
              <a:t> (</a:t>
            </a:r>
            <a:r>
              <a:rPr lang="es-CO" sz="800" i="1" dirty="0" err="1"/>
              <a:t>Basel</a:t>
            </a:r>
            <a:r>
              <a:rPr lang="es-CO" sz="800" i="1" dirty="0"/>
              <a:t>, </a:t>
            </a:r>
            <a:r>
              <a:rPr lang="es-CO" sz="800" i="1" dirty="0" err="1"/>
              <a:t>Switzerland</a:t>
            </a:r>
            <a:r>
              <a:rPr lang="es-CO" sz="800" i="1" dirty="0"/>
              <a:t>), </a:t>
            </a:r>
            <a:r>
              <a:rPr lang="es-CO" sz="800" dirty="0"/>
              <a:t>vol. 18, </a:t>
            </a:r>
            <a:r>
              <a:rPr lang="es-CO" sz="800" i="1" dirty="0"/>
              <a:t>(2), </a:t>
            </a:r>
            <a:r>
              <a:rPr lang="es-CO" sz="800" dirty="0"/>
              <a:t>pp. 401,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7"/>
              </a:rPr>
              <a:t>https://www.ncbi.nlm.nih.gov/pubmed/29385749</a:t>
            </a:r>
            <a:r>
              <a:rPr lang="es-CO" sz="800" dirty="0"/>
              <a:t>. DOI: 10.3390/s18020401.</a:t>
            </a:r>
          </a:p>
          <a:p>
            <a:pPr marL="76200" indent="0">
              <a:buNone/>
            </a:pPr>
            <a:r>
              <a:rPr lang="es-CO" sz="800" dirty="0"/>
              <a:t>[45] K. Schindler, L. Van </a:t>
            </a:r>
            <a:r>
              <a:rPr lang="es-CO" sz="800" dirty="0" err="1"/>
              <a:t>Gool</a:t>
            </a:r>
            <a:r>
              <a:rPr lang="es-CO" sz="800" dirty="0"/>
              <a:t> and B. de </a:t>
            </a:r>
            <a:r>
              <a:rPr lang="es-CO" sz="800" dirty="0" err="1"/>
              <a:t>Gelder</a:t>
            </a:r>
            <a:r>
              <a:rPr lang="es-CO" sz="800" dirty="0"/>
              <a:t>, "</a:t>
            </a:r>
            <a:r>
              <a:rPr lang="es-CO" sz="800" dirty="0" err="1"/>
              <a:t>Recognizing</a:t>
            </a:r>
            <a:r>
              <a:rPr lang="es-CO" sz="800" dirty="0"/>
              <a:t> </a:t>
            </a:r>
            <a:r>
              <a:rPr lang="es-CO" sz="800" dirty="0" err="1"/>
              <a:t>emotions</a:t>
            </a:r>
            <a:r>
              <a:rPr lang="es-CO" sz="800" dirty="0"/>
              <a:t> </a:t>
            </a:r>
            <a:r>
              <a:rPr lang="es-CO" sz="800" dirty="0" err="1"/>
              <a:t>expressed</a:t>
            </a:r>
            <a:r>
              <a:rPr lang="es-CO" sz="800" dirty="0"/>
              <a:t> </a:t>
            </a:r>
            <a:r>
              <a:rPr lang="es-CO" sz="800" dirty="0" err="1"/>
              <a:t>by</a:t>
            </a:r>
            <a:r>
              <a:rPr lang="es-CO" sz="800" dirty="0"/>
              <a:t> </a:t>
            </a:r>
            <a:r>
              <a:rPr lang="es-CO" sz="800" dirty="0" err="1"/>
              <a:t>body</a:t>
            </a:r>
            <a:r>
              <a:rPr lang="es-CO" sz="800" dirty="0"/>
              <a:t> pose: A </a:t>
            </a:r>
            <a:r>
              <a:rPr lang="es-CO" sz="800" dirty="0" err="1"/>
              <a:t>biologically</a:t>
            </a:r>
            <a:r>
              <a:rPr lang="es-CO" sz="800" dirty="0"/>
              <a:t> </a:t>
            </a:r>
            <a:r>
              <a:rPr lang="es-CO" sz="800" dirty="0" err="1"/>
              <a:t>inspired</a:t>
            </a:r>
            <a:r>
              <a:rPr lang="es-CO" sz="800" dirty="0"/>
              <a:t> neural </a:t>
            </a:r>
            <a:r>
              <a:rPr lang="es-CO" sz="800" dirty="0" err="1"/>
              <a:t>model</a:t>
            </a:r>
            <a:r>
              <a:rPr lang="es-CO" sz="800" dirty="0"/>
              <a:t>," </a:t>
            </a:r>
            <a:r>
              <a:rPr lang="es-CO" sz="800" i="1" dirty="0"/>
              <a:t>Neural Networks, </a:t>
            </a:r>
            <a:r>
              <a:rPr lang="es-CO" sz="800" dirty="0"/>
              <a:t>vol. 21, </a:t>
            </a:r>
            <a:r>
              <a:rPr lang="es-CO" sz="800" i="1" dirty="0"/>
              <a:t>(9), </a:t>
            </a:r>
            <a:r>
              <a:rPr lang="es-CO" sz="800" dirty="0"/>
              <a:t>pp. 1238-1246, 2008.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8"/>
              </a:rPr>
              <a:t>https://www.sciencedirect.com/science/article/pii/S0893608008000944</a:t>
            </a:r>
            <a:r>
              <a:rPr lang="es-CO" sz="800" dirty="0"/>
              <a:t>. DOI: 10.1016/j.neunet.2008.05.003.</a:t>
            </a:r>
          </a:p>
          <a:p>
            <a:pPr marL="76200" indent="0">
              <a:buNone/>
            </a:pPr>
            <a:r>
              <a:rPr lang="es-CO" sz="800" dirty="0"/>
              <a:t>[46] C. Cameron, I. </a:t>
            </a:r>
            <a:r>
              <a:rPr lang="es-CO" sz="800" dirty="0" err="1"/>
              <a:t>Khalil</a:t>
            </a:r>
            <a:r>
              <a:rPr lang="es-CO" sz="800" dirty="0"/>
              <a:t> and D. </a:t>
            </a:r>
            <a:r>
              <a:rPr lang="es-CO" sz="800" dirty="0" err="1"/>
              <a:t>Castle</a:t>
            </a:r>
            <a:r>
              <a:rPr lang="es-CO" sz="800" dirty="0"/>
              <a:t>, "</a:t>
            </a:r>
            <a:r>
              <a:rPr lang="es-CO" sz="800" dirty="0" err="1"/>
              <a:t>Determining</a:t>
            </a:r>
            <a:r>
              <a:rPr lang="es-CO" sz="800" dirty="0"/>
              <a:t> </a:t>
            </a:r>
            <a:r>
              <a:rPr lang="es-CO" sz="800" dirty="0" err="1"/>
              <a:t>Anxiety</a:t>
            </a:r>
            <a:r>
              <a:rPr lang="es-CO" sz="800" dirty="0"/>
              <a:t> in </a:t>
            </a:r>
            <a:r>
              <a:rPr lang="es-CO" sz="800" dirty="0" err="1"/>
              <a:t>Obsessive</a:t>
            </a:r>
            <a:r>
              <a:rPr lang="es-CO" sz="800" dirty="0"/>
              <a:t> </a:t>
            </a:r>
            <a:r>
              <a:rPr lang="es-CO" sz="800" dirty="0" err="1"/>
              <a:t>Compulsive</a:t>
            </a:r>
            <a:r>
              <a:rPr lang="es-CO" sz="800" dirty="0"/>
              <a:t> </a:t>
            </a:r>
            <a:r>
              <a:rPr lang="es-CO" sz="800" dirty="0" err="1"/>
              <a:t>Disorder</a:t>
            </a:r>
            <a:r>
              <a:rPr lang="es-CO" sz="800" dirty="0"/>
              <a:t> </a:t>
            </a:r>
            <a:r>
              <a:rPr lang="es-CO" sz="800" dirty="0" err="1"/>
              <a:t>through</a:t>
            </a:r>
            <a:r>
              <a:rPr lang="es-CO" sz="800" dirty="0"/>
              <a:t> </a:t>
            </a:r>
            <a:r>
              <a:rPr lang="es-CO" sz="800" dirty="0" err="1"/>
              <a:t>Behavioural</a:t>
            </a:r>
            <a:r>
              <a:rPr lang="es-CO" sz="800" dirty="0"/>
              <a:t> </a:t>
            </a:r>
            <a:r>
              <a:rPr lang="es-CO" sz="800" dirty="0" err="1"/>
              <a:t>Clustering</a:t>
            </a:r>
            <a:r>
              <a:rPr lang="es-CO" sz="800" dirty="0"/>
              <a:t> and </a:t>
            </a:r>
            <a:r>
              <a:rPr lang="es-CO" sz="800" dirty="0" err="1"/>
              <a:t>Variations</a:t>
            </a:r>
            <a:r>
              <a:rPr lang="es-CO" sz="800" dirty="0"/>
              <a:t> in </a:t>
            </a:r>
            <a:r>
              <a:rPr lang="es-CO" sz="800" dirty="0" err="1"/>
              <a:t>Repetition</a:t>
            </a:r>
            <a:r>
              <a:rPr lang="es-CO" sz="800" dirty="0"/>
              <a:t> </a:t>
            </a:r>
            <a:r>
              <a:rPr lang="es-CO" sz="800" dirty="0" err="1"/>
              <a:t>Intensity</a:t>
            </a:r>
            <a:r>
              <a:rPr lang="es-CO" sz="800" dirty="0"/>
              <a:t>," </a:t>
            </a:r>
            <a:r>
              <a:rPr lang="es-CO" sz="800" i="1" dirty="0" err="1"/>
              <a:t>Computer</a:t>
            </a:r>
            <a:r>
              <a:rPr lang="es-CO" sz="800" i="1" dirty="0"/>
              <a:t> </a:t>
            </a:r>
            <a:r>
              <a:rPr lang="es-CO" sz="800" i="1" dirty="0" err="1"/>
              <a:t>Methods</a:t>
            </a:r>
            <a:r>
              <a:rPr lang="es-CO" sz="800" i="1" dirty="0"/>
              <a:t> and </a:t>
            </a:r>
            <a:r>
              <a:rPr lang="es-CO" sz="800" i="1" dirty="0" err="1"/>
              <a:t>Programs</a:t>
            </a:r>
            <a:r>
              <a:rPr lang="es-CO" sz="800" i="1" dirty="0"/>
              <a:t> in </a:t>
            </a:r>
            <a:r>
              <a:rPr lang="es-CO" sz="800" i="1" dirty="0" err="1"/>
              <a:t>Biomedicine</a:t>
            </a:r>
            <a:r>
              <a:rPr lang="es-CO" sz="800" i="1" dirty="0"/>
              <a:t>, </a:t>
            </a:r>
            <a:r>
              <a:rPr lang="es-CO" sz="800" dirty="0"/>
              <a:t>vol. 160, pp. 65-74,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9"/>
              </a:rPr>
              <a:t>https://www.sciencedirect.com/science/article/pii/S0169260717308738</a:t>
            </a:r>
            <a:r>
              <a:rPr lang="es-CO" sz="800" dirty="0"/>
              <a:t>. DOI: 10.1016/j.cmpb.2018.03.019.</a:t>
            </a:r>
          </a:p>
          <a:p>
            <a:pPr marL="76200" indent="0">
              <a:buNone/>
            </a:pPr>
            <a:r>
              <a:rPr lang="es-CO" sz="800" dirty="0"/>
              <a:t>[47] Y. </a:t>
            </a:r>
            <a:r>
              <a:rPr lang="es-CO" sz="800" dirty="0" err="1"/>
              <a:t>Zhu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Automated</a:t>
            </a:r>
            <a:r>
              <a:rPr lang="es-CO" sz="800" dirty="0"/>
              <a:t> </a:t>
            </a:r>
            <a:r>
              <a:rPr lang="es-CO" sz="800" dirty="0" err="1"/>
              <a:t>Depression</a:t>
            </a:r>
            <a:r>
              <a:rPr lang="es-CO" sz="800" dirty="0"/>
              <a:t> Diagnosis </a:t>
            </a:r>
            <a:r>
              <a:rPr lang="es-CO" sz="800" dirty="0" err="1"/>
              <a:t>Based</a:t>
            </a:r>
            <a:r>
              <a:rPr lang="es-CO" sz="800" dirty="0"/>
              <a:t> </a:t>
            </a:r>
            <a:r>
              <a:rPr lang="es-CO" sz="800" dirty="0" err="1"/>
              <a:t>on</a:t>
            </a:r>
            <a:r>
              <a:rPr lang="es-CO" sz="800" dirty="0"/>
              <a:t> Deep Networks to </a:t>
            </a:r>
            <a:r>
              <a:rPr lang="es-CO" sz="800" dirty="0" err="1"/>
              <a:t>Encode</a:t>
            </a:r>
            <a:r>
              <a:rPr lang="es-CO" sz="800" dirty="0"/>
              <a:t> Facial </a:t>
            </a:r>
            <a:r>
              <a:rPr lang="es-CO" sz="800" dirty="0" err="1"/>
              <a:t>Appearance</a:t>
            </a:r>
            <a:r>
              <a:rPr lang="es-CO" sz="800" dirty="0"/>
              <a:t> and Dynamics," </a:t>
            </a:r>
            <a:r>
              <a:rPr lang="es-CO" sz="800" i="1" dirty="0"/>
              <a:t>T-</a:t>
            </a:r>
            <a:r>
              <a:rPr lang="es-CO" sz="800" i="1" dirty="0" err="1"/>
              <a:t>Affc</a:t>
            </a:r>
            <a:r>
              <a:rPr lang="es-CO" sz="800" i="1" dirty="0"/>
              <a:t>, </a:t>
            </a:r>
            <a:r>
              <a:rPr lang="es-CO" sz="800" dirty="0"/>
              <a:t>vol. 9, </a:t>
            </a:r>
            <a:r>
              <a:rPr lang="es-CO" sz="800" i="1" dirty="0"/>
              <a:t>(4), </a:t>
            </a:r>
            <a:r>
              <a:rPr lang="es-CO" sz="800" dirty="0"/>
              <a:t>pp. 578-584,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0"/>
              </a:rPr>
              <a:t>https://ieeexplore.ieee.org/document/7812588</a:t>
            </a:r>
            <a:r>
              <a:rPr lang="es-CO" sz="800" dirty="0"/>
              <a:t>. DOI: 10.1109/TAFFC.2017.2650899.</a:t>
            </a:r>
          </a:p>
          <a:p>
            <a:pPr marL="76200" indent="0">
              <a:buNone/>
            </a:pPr>
            <a:r>
              <a:rPr lang="es-CO" sz="800" dirty="0"/>
              <a:t>[48] D. F. </a:t>
            </a:r>
            <a:r>
              <a:rPr lang="es-CO" sz="800" dirty="0" err="1"/>
              <a:t>Dinges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Optical</a:t>
            </a:r>
            <a:r>
              <a:rPr lang="es-CO" sz="800" dirty="0"/>
              <a:t> </a:t>
            </a:r>
            <a:r>
              <a:rPr lang="es-CO" sz="800" dirty="0" err="1"/>
              <a:t>computer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 of facial </a:t>
            </a:r>
            <a:r>
              <a:rPr lang="es-CO" sz="800" dirty="0" err="1"/>
              <a:t>expressions</a:t>
            </a:r>
            <a:r>
              <a:rPr lang="es-CO" sz="800" dirty="0"/>
              <a:t> </a:t>
            </a:r>
            <a:r>
              <a:rPr lang="es-CO" sz="800" dirty="0" err="1"/>
              <a:t>associated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stress </a:t>
            </a:r>
            <a:r>
              <a:rPr lang="es-CO" sz="800" dirty="0" err="1"/>
              <a:t>induced</a:t>
            </a:r>
            <a:r>
              <a:rPr lang="es-CO" sz="800" dirty="0"/>
              <a:t> </a:t>
            </a:r>
            <a:r>
              <a:rPr lang="es-CO" sz="800" dirty="0" err="1"/>
              <a:t>by</a:t>
            </a:r>
            <a:r>
              <a:rPr lang="es-CO" sz="800" dirty="0"/>
              <a:t> performance </a:t>
            </a:r>
            <a:r>
              <a:rPr lang="es-CO" sz="800" dirty="0" err="1"/>
              <a:t>demands</a:t>
            </a:r>
            <a:r>
              <a:rPr lang="es-CO" sz="800" dirty="0"/>
              <a:t>," </a:t>
            </a:r>
            <a:r>
              <a:rPr lang="es-CO" sz="800" i="1" dirty="0" err="1"/>
              <a:t>Aviation</a:t>
            </a:r>
            <a:r>
              <a:rPr lang="es-CO" sz="800" i="1" dirty="0"/>
              <a:t>, </a:t>
            </a:r>
            <a:r>
              <a:rPr lang="es-CO" sz="800" i="1" dirty="0" err="1"/>
              <a:t>Space</a:t>
            </a:r>
            <a:r>
              <a:rPr lang="es-CO" sz="800" i="1" dirty="0"/>
              <a:t>, and </a:t>
            </a:r>
            <a:r>
              <a:rPr lang="es-CO" sz="800" i="1" dirty="0" err="1"/>
              <a:t>Environmental</a:t>
            </a:r>
            <a:r>
              <a:rPr lang="es-CO" sz="800" i="1" dirty="0"/>
              <a:t> Medicine, </a:t>
            </a:r>
            <a:r>
              <a:rPr lang="es-CO" sz="800" dirty="0"/>
              <a:t>vol. 76, </a:t>
            </a:r>
            <a:r>
              <a:rPr lang="es-CO" sz="800" i="1" dirty="0"/>
              <a:t>(6 </a:t>
            </a:r>
            <a:r>
              <a:rPr lang="es-CO" sz="800" i="1" dirty="0" err="1"/>
              <a:t>Suppl</a:t>
            </a:r>
            <a:r>
              <a:rPr lang="es-CO" sz="800" i="1" dirty="0"/>
              <a:t>), </a:t>
            </a:r>
            <a:r>
              <a:rPr lang="es-CO" sz="800" dirty="0"/>
              <a:t>pp. B172, 2005.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1"/>
              </a:rPr>
              <a:t>https://www.ncbi.nlm.nih.gov/pubmed/15943210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[49] Ken </a:t>
            </a:r>
            <a:r>
              <a:rPr lang="es-CO" sz="800" dirty="0" err="1"/>
              <a:t>Schwaber</a:t>
            </a:r>
            <a:r>
              <a:rPr lang="es-CO" sz="800" dirty="0"/>
              <a:t> and Jeff Sutherland,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scrum</a:t>
            </a:r>
            <a:r>
              <a:rPr lang="es-CO" sz="800" dirty="0"/>
              <a:t> </a:t>
            </a:r>
            <a:r>
              <a:rPr lang="es-CO" sz="800" dirty="0" err="1"/>
              <a:t>guide</a:t>
            </a:r>
            <a:r>
              <a:rPr lang="es-CO" sz="800" dirty="0"/>
              <a:t>," in </a:t>
            </a:r>
            <a:r>
              <a:rPr lang="es-CO" sz="800" i="1" dirty="0"/>
              <a:t>Software in 30 </a:t>
            </a:r>
            <a:r>
              <a:rPr lang="es-CO" sz="800" i="1" dirty="0" err="1"/>
              <a:t>Days</a:t>
            </a:r>
            <a:r>
              <a:rPr lang="es-CO" sz="800" dirty="0" err="1"/>
              <a:t>Anonymous</a:t>
            </a:r>
            <a:r>
              <a:rPr lang="es-CO" sz="800" dirty="0"/>
              <a:t> </a:t>
            </a:r>
            <a:r>
              <a:rPr lang="es-CO" sz="800" dirty="0" err="1"/>
              <a:t>Hoboken</a:t>
            </a:r>
            <a:r>
              <a:rPr lang="es-CO" sz="800" dirty="0"/>
              <a:t>, NJ, USA: John </a:t>
            </a:r>
            <a:r>
              <a:rPr lang="es-CO" sz="800" dirty="0" err="1"/>
              <a:t>Wiley</a:t>
            </a:r>
            <a:r>
              <a:rPr lang="es-CO" sz="800" dirty="0"/>
              <a:t> &amp; </a:t>
            </a:r>
            <a:r>
              <a:rPr lang="es-CO" sz="800" dirty="0" err="1"/>
              <a:t>Sons</a:t>
            </a:r>
            <a:r>
              <a:rPr lang="es-CO" sz="800" dirty="0"/>
              <a:t>, </a:t>
            </a:r>
            <a:r>
              <a:rPr lang="es-CO" sz="800" dirty="0" err="1"/>
              <a:t>Inc</a:t>
            </a:r>
            <a:r>
              <a:rPr lang="es-CO" sz="800" dirty="0"/>
              <a:t>, 2012, pp. 133-152.</a:t>
            </a:r>
          </a:p>
          <a:p>
            <a:pPr marL="76200" indent="0">
              <a:buNone/>
            </a:pPr>
            <a:r>
              <a:rPr lang="es-CO" sz="800" dirty="0"/>
              <a:t>[50] Javier Alcalá Vásquez, "Reconocimiento Multimodal Del Estado Emocional De Un Niño En Un Contexto Educativo." , Pontificia Universidad Javeriana, 2017.</a:t>
            </a:r>
          </a:p>
          <a:p>
            <a:pPr marL="76200" indent="0">
              <a:buNone/>
            </a:pPr>
            <a:r>
              <a:rPr lang="es-CO" sz="800" dirty="0"/>
              <a:t>[51] Daniel Steven Valencia Parada, "Simulador Basado En Agentes Inteligentes Para El Apoyo a La Toma De Decisiones En Los Planes Operacionales De Negocios En Centros Comerciales." , Pontificia Universidad Javeriana, 2015.</a:t>
            </a:r>
          </a:p>
          <a:p>
            <a:pPr marL="76200" indent="0">
              <a:buNone/>
            </a:pPr>
            <a:endParaRPr lang="es-CO" sz="800" dirty="0"/>
          </a:p>
          <a:p>
            <a:pPr marL="76200" indent="0">
              <a:buNone/>
            </a:pPr>
            <a:endParaRPr lang="es-CO" sz="800" dirty="0"/>
          </a:p>
          <a:p>
            <a:pPr marL="76200" indent="0">
              <a:buNone/>
            </a:pP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12602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2525225"/>
            <a:ext cx="5674807" cy="1159800"/>
          </a:xfrm>
        </p:spPr>
        <p:txBody>
          <a:bodyPr/>
          <a:lstStyle/>
          <a:p>
            <a:r>
              <a:rPr lang="es-CO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1191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xmlns="" id="{994F4402-9E77-41C5-8682-ADEBA6219E70}"/>
              </a:ext>
            </a:extLst>
          </p:cNvPr>
          <p:cNvGrpSpPr/>
          <p:nvPr/>
        </p:nvGrpSpPr>
        <p:grpSpPr>
          <a:xfrm>
            <a:off x="896900" y="2014572"/>
            <a:ext cx="3743142" cy="1425454"/>
            <a:chOff x="929401" y="2023253"/>
            <a:chExt cx="4555176" cy="2278361"/>
          </a:xfrm>
        </p:grpSpPr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xmlns="" id="{49B46C3E-FBBF-4415-9A35-ADCE5969AC70}"/>
                </a:ext>
              </a:extLst>
            </p:cNvPr>
            <p:cNvSpPr/>
            <p:nvPr/>
          </p:nvSpPr>
          <p:spPr>
            <a:xfrm>
              <a:off x="929401" y="2160786"/>
              <a:ext cx="4555176" cy="214082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3" name="Google Shape;83;p13">
              <a:extLst>
                <a:ext uri="{FF2B5EF4-FFF2-40B4-BE49-F238E27FC236}">
                  <a16:creationId xmlns:a16="http://schemas.microsoft.com/office/drawing/2014/main" xmlns="" id="{FDD65C40-5A95-43F2-A1B8-6DC324451A1F}"/>
                </a:ext>
              </a:extLst>
            </p:cNvPr>
            <p:cNvSpPr txBox="1">
              <a:spLocks/>
            </p:cNvSpPr>
            <p:nvPr/>
          </p:nvSpPr>
          <p:spPr>
            <a:xfrm>
              <a:off x="1516104" y="2023253"/>
              <a:ext cx="3968473" cy="328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None/>
              </a:pPr>
              <a:r>
                <a:rPr lang="es-CO" sz="2000" b="1" dirty="0">
                  <a:solidFill>
                    <a:schemeClr val="accent6">
                      <a:lumMod val="75000"/>
                    </a:schemeClr>
                  </a:solidFill>
                </a:rPr>
                <a:t>Químico [</a:t>
              </a:r>
              <a:r>
                <a:rPr lang="es-CO" sz="2000" b="1" dirty="0" err="1">
                  <a:solidFill>
                    <a:schemeClr val="accent6">
                      <a:lumMod val="75000"/>
                    </a:schemeClr>
                  </a:solidFill>
                </a:rPr>
                <a:t>Landberg</a:t>
              </a:r>
              <a:r>
                <a:rPr lang="es-CO" sz="2000" b="1" dirty="0">
                  <a:solidFill>
                    <a:schemeClr val="accent6">
                      <a:lumMod val="75000"/>
                    </a:schemeClr>
                  </a:solidFill>
                </a:rPr>
                <a:t>, 2018]</a:t>
              </a:r>
            </a:p>
          </p:txBody>
        </p:sp>
      </p:grp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993094" y="2032862"/>
            <a:ext cx="3059360" cy="144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CO" b="1" dirty="0"/>
              <a:t>      </a:t>
            </a:r>
            <a:r>
              <a:rPr lang="es-CO" b="1" dirty="0" smtClean="0"/>
              <a:t>  </a:t>
            </a:r>
            <a:endParaRPr lang="es-CO" b="1" dirty="0"/>
          </a:p>
          <a:p>
            <a:pPr marL="742950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Contacto con productos químicos abrasivos.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CO" b="1" dirty="0"/>
              <a:t>        </a:t>
            </a:r>
            <a:endParaRPr lang="es-CO" dirty="0"/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xmlns="" id="{FFB896A7-A5F9-4084-830B-910824F7EF55}"/>
              </a:ext>
            </a:extLst>
          </p:cNvPr>
          <p:cNvGrpSpPr/>
          <p:nvPr/>
        </p:nvGrpSpPr>
        <p:grpSpPr>
          <a:xfrm>
            <a:off x="5013567" y="1988661"/>
            <a:ext cx="3939888" cy="1451762"/>
            <a:chOff x="929401" y="1981204"/>
            <a:chExt cx="4555176" cy="2320410"/>
          </a:xfrm>
        </p:grpSpPr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xmlns="" id="{A206121A-6AAD-4D58-8D6E-5502B24F5FAC}"/>
                </a:ext>
              </a:extLst>
            </p:cNvPr>
            <p:cNvSpPr/>
            <p:nvPr/>
          </p:nvSpPr>
          <p:spPr>
            <a:xfrm>
              <a:off x="929401" y="2160786"/>
              <a:ext cx="4555176" cy="2140828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9" name="Google Shape;83;p13">
              <a:extLst>
                <a:ext uri="{FF2B5EF4-FFF2-40B4-BE49-F238E27FC236}">
                  <a16:creationId xmlns:a16="http://schemas.microsoft.com/office/drawing/2014/main" xmlns="" id="{8E3B027C-600D-448E-A6ED-6108E080AF30}"/>
                </a:ext>
              </a:extLst>
            </p:cNvPr>
            <p:cNvSpPr txBox="1">
              <a:spLocks/>
            </p:cNvSpPr>
            <p:nvPr/>
          </p:nvSpPr>
          <p:spPr>
            <a:xfrm>
              <a:off x="1516106" y="1981204"/>
              <a:ext cx="3819639" cy="3901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 smtClean="0">
                  <a:solidFill>
                    <a:schemeClr val="accent3">
                      <a:lumMod val="75000"/>
                    </a:schemeClr>
                  </a:solidFill>
                </a:rPr>
                <a:t>Ambiental [Marshall, 2016]</a:t>
              </a:r>
              <a:endParaRPr lang="es-CO" sz="20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xmlns="" id="{2F911DB3-ADF4-4A99-BDB5-A700315BCD17}"/>
              </a:ext>
            </a:extLst>
          </p:cNvPr>
          <p:cNvGrpSpPr/>
          <p:nvPr/>
        </p:nvGrpSpPr>
        <p:grpSpPr>
          <a:xfrm>
            <a:off x="897831" y="3440026"/>
            <a:ext cx="3742211" cy="1443733"/>
            <a:chOff x="929401" y="1981204"/>
            <a:chExt cx="4555176" cy="2320410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xmlns="" id="{8020DD1F-5592-4280-817A-DF22DAA6A24F}"/>
                </a:ext>
              </a:extLst>
            </p:cNvPr>
            <p:cNvSpPr/>
            <p:nvPr/>
          </p:nvSpPr>
          <p:spPr>
            <a:xfrm>
              <a:off x="929401" y="2160786"/>
              <a:ext cx="4555176" cy="21408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6" name="Google Shape;83;p13">
              <a:extLst>
                <a:ext uri="{FF2B5EF4-FFF2-40B4-BE49-F238E27FC236}">
                  <a16:creationId xmlns:a16="http://schemas.microsoft.com/office/drawing/2014/main" xmlns="" id="{B5E16F85-BA9E-4B1F-918A-F895862FB42E}"/>
                </a:ext>
              </a:extLst>
            </p:cNvPr>
            <p:cNvSpPr txBox="1">
              <a:spLocks/>
            </p:cNvSpPr>
            <p:nvPr/>
          </p:nvSpPr>
          <p:spPr>
            <a:xfrm>
              <a:off x="1516104" y="1981204"/>
              <a:ext cx="3660532" cy="242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 smtClean="0">
                  <a:solidFill>
                    <a:schemeClr val="accent5">
                      <a:lumMod val="75000"/>
                    </a:schemeClr>
                  </a:solidFill>
                </a:rPr>
                <a:t>Biológico [Corrao,2012]</a:t>
              </a:r>
              <a:endParaRPr lang="es-CO" sz="20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333246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FR - Factores de riesgo</a:t>
            </a:r>
            <a:endParaRPr sz="3200"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6" name="Google Shape;526;p40"/>
          <p:cNvGrpSpPr/>
          <p:nvPr/>
        </p:nvGrpSpPr>
        <p:grpSpPr>
          <a:xfrm>
            <a:off x="976693" y="2175313"/>
            <a:ext cx="306937" cy="381656"/>
            <a:chOff x="616425" y="2329600"/>
            <a:chExt cx="361700" cy="388475"/>
          </a:xfrm>
        </p:grpSpPr>
        <p:sp>
          <p:nvSpPr>
            <p:cNvPr id="7" name="Google Shape;527;p4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28;p4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9;p4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0;p4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1;p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2;p4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3;p4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4;p4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xmlns="" id="{5F4BFA89-A92A-4528-9407-F2BBC2D0E12F}"/>
              </a:ext>
            </a:extLst>
          </p:cNvPr>
          <p:cNvGrpSpPr/>
          <p:nvPr/>
        </p:nvGrpSpPr>
        <p:grpSpPr>
          <a:xfrm>
            <a:off x="5085762" y="2160807"/>
            <a:ext cx="340928" cy="473740"/>
            <a:chOff x="4904787" y="2113182"/>
            <a:chExt cx="340928" cy="473740"/>
          </a:xfrm>
        </p:grpSpPr>
        <p:sp>
          <p:nvSpPr>
            <p:cNvPr id="29" name="Google Shape;810;p40"/>
            <p:cNvSpPr/>
            <p:nvPr/>
          </p:nvSpPr>
          <p:spPr>
            <a:xfrm>
              <a:off x="4904787" y="2450211"/>
              <a:ext cx="340928" cy="136711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1;p40"/>
            <p:cNvSpPr/>
            <p:nvPr/>
          </p:nvSpPr>
          <p:spPr>
            <a:xfrm>
              <a:off x="5074973" y="2113182"/>
              <a:ext cx="23" cy="352518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2;p40"/>
            <p:cNvSpPr/>
            <p:nvPr/>
          </p:nvSpPr>
          <p:spPr>
            <a:xfrm>
              <a:off x="5089618" y="2120596"/>
              <a:ext cx="105938" cy="116296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3;p40"/>
            <p:cNvSpPr/>
            <p:nvPr/>
          </p:nvSpPr>
          <p:spPr>
            <a:xfrm>
              <a:off x="5103708" y="2165744"/>
              <a:ext cx="50737" cy="5568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4;p40"/>
            <p:cNvSpPr/>
            <p:nvPr/>
          </p:nvSpPr>
          <p:spPr>
            <a:xfrm>
              <a:off x="4914944" y="2223257"/>
              <a:ext cx="144830" cy="158954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5;p40"/>
            <p:cNvSpPr/>
            <p:nvPr/>
          </p:nvSpPr>
          <p:spPr>
            <a:xfrm>
              <a:off x="4961146" y="2273965"/>
              <a:ext cx="80605" cy="88466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26;p40"/>
          <p:cNvGrpSpPr/>
          <p:nvPr/>
        </p:nvGrpSpPr>
        <p:grpSpPr>
          <a:xfrm>
            <a:off x="922596" y="3650442"/>
            <a:ext cx="498363" cy="453888"/>
            <a:chOff x="5233525" y="4954450"/>
            <a:chExt cx="538275" cy="516350"/>
          </a:xfrm>
        </p:grpSpPr>
        <p:sp>
          <p:nvSpPr>
            <p:cNvPr id="36" name="Google Shape;827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28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29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0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1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2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3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4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5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6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37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83;p13"/>
          <p:cNvSpPr txBox="1">
            <a:spLocks noGrp="1"/>
          </p:cNvSpPr>
          <p:nvPr>
            <p:ph type="body" idx="2"/>
          </p:nvPr>
        </p:nvSpPr>
        <p:spPr>
          <a:xfrm>
            <a:off x="5162351" y="2058760"/>
            <a:ext cx="3939888" cy="1473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CO" sz="1800" b="1" dirty="0"/>
              <a:t>       </a:t>
            </a:r>
            <a:endParaRPr lang="es-CO" b="1" dirty="0"/>
          </a:p>
          <a:p>
            <a:pPr marL="742950" lvl="1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Tormentas e inundaciones</a:t>
            </a:r>
          </a:p>
          <a:p>
            <a:pPr marL="742950" lvl="1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Flora y fauna </a:t>
            </a:r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salvaje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marL="742950" lvl="1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Contaminación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457200" lvl="1" indent="0" algn="ctr">
              <a:buNone/>
            </a:pPr>
            <a:endParaRPr lang="es-CO" sz="1500" dirty="0"/>
          </a:p>
        </p:txBody>
      </p:sp>
      <p:sp>
        <p:nvSpPr>
          <p:cNvPr id="65" name="Google Shape;83;p13">
            <a:extLst>
              <a:ext uri="{FF2B5EF4-FFF2-40B4-BE49-F238E27FC236}">
                <a16:creationId xmlns:a16="http://schemas.microsoft.com/office/drawing/2014/main" xmlns="" id="{8623CFDD-456B-4DFF-AB48-29834BD74894}"/>
              </a:ext>
            </a:extLst>
          </p:cNvPr>
          <p:cNvSpPr txBox="1">
            <a:spLocks/>
          </p:cNvSpPr>
          <p:nvPr/>
        </p:nvSpPr>
        <p:spPr>
          <a:xfrm>
            <a:off x="1031544" y="3479125"/>
            <a:ext cx="3287492" cy="129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s-CO" b="1" dirty="0"/>
              <a:t>       </a:t>
            </a:r>
            <a:endParaRPr lang="es-ES" dirty="0"/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Hongos </a:t>
            </a: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Bacterias o virus.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F363222F-6675-4F70-AC75-144333C5B9B9}"/>
              </a:ext>
            </a:extLst>
          </p:cNvPr>
          <p:cNvGrpSpPr/>
          <p:nvPr/>
        </p:nvGrpSpPr>
        <p:grpSpPr>
          <a:xfrm>
            <a:off x="5094643" y="3642387"/>
            <a:ext cx="476390" cy="493005"/>
            <a:chOff x="5139081" y="4172446"/>
            <a:chExt cx="476390" cy="493005"/>
          </a:xfrm>
        </p:grpSpPr>
        <p:grpSp>
          <p:nvGrpSpPr>
            <p:cNvPr id="48" name="Google Shape;535;p40">
              <a:extLst>
                <a:ext uri="{FF2B5EF4-FFF2-40B4-BE49-F238E27FC236}">
                  <a16:creationId xmlns:a16="http://schemas.microsoft.com/office/drawing/2014/main" xmlns="" id="{FD47BEE6-8271-47DD-A82B-70CE54F39939}"/>
                </a:ext>
              </a:extLst>
            </p:cNvPr>
            <p:cNvGrpSpPr/>
            <p:nvPr/>
          </p:nvGrpSpPr>
          <p:grpSpPr>
            <a:xfrm>
              <a:off x="5139081" y="4172446"/>
              <a:ext cx="284547" cy="284547"/>
              <a:chOff x="1278900" y="2333250"/>
              <a:chExt cx="381175" cy="381175"/>
            </a:xfrm>
          </p:grpSpPr>
          <p:sp>
            <p:nvSpPr>
              <p:cNvPr id="49" name="Google Shape;536;p40">
                <a:extLst>
                  <a:ext uri="{FF2B5EF4-FFF2-40B4-BE49-F238E27FC236}">
                    <a16:creationId xmlns:a16="http://schemas.microsoft.com/office/drawing/2014/main" xmlns="" id="{F5967440-B411-43ED-B085-7382A75473D0}"/>
                  </a:ext>
                </a:extLst>
              </p:cNvPr>
              <p:cNvSpPr/>
              <p:nvPr/>
            </p:nvSpPr>
            <p:spPr>
              <a:xfrm>
                <a:off x="1278900" y="2333250"/>
                <a:ext cx="381175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fill="none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37;p40">
                <a:extLst>
                  <a:ext uri="{FF2B5EF4-FFF2-40B4-BE49-F238E27FC236}">
                    <a16:creationId xmlns:a16="http://schemas.microsoft.com/office/drawing/2014/main" xmlns="" id="{ACDE887A-A41A-4599-9A8E-82DFFA1A241A}"/>
                  </a:ext>
                </a:extLst>
              </p:cNvPr>
              <p:cNvSpPr/>
              <p:nvPr/>
            </p:nvSpPr>
            <p:spPr>
              <a:xfrm>
                <a:off x="1525475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38;p40">
                <a:extLst>
                  <a:ext uri="{FF2B5EF4-FFF2-40B4-BE49-F238E27FC236}">
                    <a16:creationId xmlns:a16="http://schemas.microsoft.com/office/drawing/2014/main" xmlns="" id="{A74116AD-1CE6-4A45-AECB-67AB92EDA309}"/>
                  </a:ext>
                </a:extLst>
              </p:cNvPr>
              <p:cNvSpPr/>
              <p:nvPr/>
            </p:nvSpPr>
            <p:spPr>
              <a:xfrm>
                <a:off x="1369600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39;p40">
                <a:extLst>
                  <a:ext uri="{FF2B5EF4-FFF2-40B4-BE49-F238E27FC236}">
                    <a16:creationId xmlns:a16="http://schemas.microsoft.com/office/drawing/2014/main" xmlns="" id="{81E31522-23F4-4A5D-8AF7-D29DE7163401}"/>
                  </a:ext>
                </a:extLst>
              </p:cNvPr>
              <p:cNvSpPr/>
              <p:nvPr/>
            </p:nvSpPr>
            <p:spPr>
              <a:xfrm>
                <a:off x="1369600" y="2604200"/>
                <a:ext cx="19975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33" fill="none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540;p40">
              <a:extLst>
                <a:ext uri="{FF2B5EF4-FFF2-40B4-BE49-F238E27FC236}">
                  <a16:creationId xmlns:a16="http://schemas.microsoft.com/office/drawing/2014/main" xmlns="" id="{DF2582C7-68F9-4BB6-B3F7-805AE13424D4}"/>
                </a:ext>
              </a:extLst>
            </p:cNvPr>
            <p:cNvGrpSpPr/>
            <p:nvPr/>
          </p:nvGrpSpPr>
          <p:grpSpPr>
            <a:xfrm>
              <a:off x="5438898" y="4329486"/>
              <a:ext cx="176573" cy="187310"/>
              <a:chOff x="1951075" y="2333250"/>
              <a:chExt cx="381200" cy="381175"/>
            </a:xfrm>
          </p:grpSpPr>
          <p:sp>
            <p:nvSpPr>
              <p:cNvPr id="54" name="Google Shape;541;p40">
                <a:extLst>
                  <a:ext uri="{FF2B5EF4-FFF2-40B4-BE49-F238E27FC236}">
                    <a16:creationId xmlns:a16="http://schemas.microsoft.com/office/drawing/2014/main" xmlns="" id="{432A78F9-BF1D-4D64-A0D7-AB197809EE43}"/>
                  </a:ext>
                </a:extLst>
              </p:cNvPr>
              <p:cNvSpPr/>
              <p:nvPr/>
            </p:nvSpPr>
            <p:spPr>
              <a:xfrm>
                <a:off x="1951075" y="2333250"/>
                <a:ext cx="381200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5247" fill="none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5" y="49"/>
                    </a:lnTo>
                    <a:lnTo>
                      <a:pt x="6455" y="98"/>
                    </a:lnTo>
                    <a:lnTo>
                      <a:pt x="6090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70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2" y="2241"/>
                    </a:lnTo>
                    <a:lnTo>
                      <a:pt x="1974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4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50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50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4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4" y="12738"/>
                    </a:lnTo>
                    <a:lnTo>
                      <a:pt x="2242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70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90" y="15100"/>
                    </a:lnTo>
                    <a:lnTo>
                      <a:pt x="6455" y="15149"/>
                    </a:lnTo>
                    <a:lnTo>
                      <a:pt x="6845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1" y="13517"/>
                    </a:lnTo>
                    <a:lnTo>
                      <a:pt x="12739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2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4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4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2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9" y="1973"/>
                    </a:lnTo>
                    <a:lnTo>
                      <a:pt x="12471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42;p40">
                <a:extLst>
                  <a:ext uri="{FF2B5EF4-FFF2-40B4-BE49-F238E27FC236}">
                    <a16:creationId xmlns:a16="http://schemas.microsoft.com/office/drawing/2014/main" xmlns="" id="{C7FD3A68-3961-4DBB-A6BB-4287D920B3BF}"/>
                  </a:ext>
                </a:extLst>
              </p:cNvPr>
              <p:cNvSpPr/>
              <p:nvPr/>
            </p:nvSpPr>
            <p:spPr>
              <a:xfrm>
                <a:off x="2197675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43;p40">
                <a:extLst>
                  <a:ext uri="{FF2B5EF4-FFF2-40B4-BE49-F238E27FC236}">
                    <a16:creationId xmlns:a16="http://schemas.microsoft.com/office/drawing/2014/main" xmlns="" id="{A668900D-BAB4-47F2-8DDC-CB88954724CD}"/>
                  </a:ext>
                </a:extLst>
              </p:cNvPr>
              <p:cNvSpPr/>
              <p:nvPr/>
            </p:nvSpPr>
            <p:spPr>
              <a:xfrm>
                <a:off x="2041800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44;p40">
                <a:extLst>
                  <a:ext uri="{FF2B5EF4-FFF2-40B4-BE49-F238E27FC236}">
                    <a16:creationId xmlns:a16="http://schemas.microsoft.com/office/drawing/2014/main" xmlns="" id="{2F744B27-81A1-4CE0-B6ED-D0286896F05A}"/>
                  </a:ext>
                </a:extLst>
              </p:cNvPr>
              <p:cNvSpPr/>
              <p:nvPr/>
            </p:nvSpPr>
            <p:spPr>
              <a:xfrm>
                <a:off x="2041800" y="2584100"/>
                <a:ext cx="19975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57" fill="none" extrusionOk="0">
                    <a:moveTo>
                      <a:pt x="1" y="1657"/>
                    </a:moveTo>
                    <a:lnTo>
                      <a:pt x="1" y="1657"/>
                    </a:lnTo>
                    <a:lnTo>
                      <a:pt x="415" y="1291"/>
                    </a:lnTo>
                    <a:lnTo>
                      <a:pt x="853" y="950"/>
                    </a:lnTo>
                    <a:lnTo>
                      <a:pt x="1340" y="683"/>
                    </a:lnTo>
                    <a:lnTo>
                      <a:pt x="1827" y="439"/>
                    </a:lnTo>
                    <a:lnTo>
                      <a:pt x="2363" y="244"/>
                    </a:lnTo>
                    <a:lnTo>
                      <a:pt x="2875" y="122"/>
                    </a:lnTo>
                    <a:lnTo>
                      <a:pt x="3435" y="49"/>
                    </a:lnTo>
                    <a:lnTo>
                      <a:pt x="3995" y="1"/>
                    </a:lnTo>
                    <a:lnTo>
                      <a:pt x="3995" y="1"/>
                    </a:lnTo>
                    <a:lnTo>
                      <a:pt x="4555" y="49"/>
                    </a:lnTo>
                    <a:lnTo>
                      <a:pt x="5115" y="122"/>
                    </a:lnTo>
                    <a:lnTo>
                      <a:pt x="5627" y="244"/>
                    </a:lnTo>
                    <a:lnTo>
                      <a:pt x="6163" y="439"/>
                    </a:lnTo>
                    <a:lnTo>
                      <a:pt x="6650" y="683"/>
                    </a:lnTo>
                    <a:lnTo>
                      <a:pt x="7137" y="950"/>
                    </a:lnTo>
                    <a:lnTo>
                      <a:pt x="7575" y="1291"/>
                    </a:lnTo>
                    <a:lnTo>
                      <a:pt x="7989" y="1657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45;p40">
              <a:extLst>
                <a:ext uri="{FF2B5EF4-FFF2-40B4-BE49-F238E27FC236}">
                  <a16:creationId xmlns:a16="http://schemas.microsoft.com/office/drawing/2014/main" xmlns="" id="{67827E4A-7692-4BFA-A56F-2B6FEE2B35E3}"/>
                </a:ext>
              </a:extLst>
            </p:cNvPr>
            <p:cNvGrpSpPr/>
            <p:nvPr/>
          </p:nvGrpSpPr>
          <p:grpSpPr>
            <a:xfrm>
              <a:off x="5276366" y="4478141"/>
              <a:ext cx="176573" cy="187310"/>
              <a:chOff x="2623275" y="2333250"/>
              <a:chExt cx="381175" cy="381175"/>
            </a:xfrm>
          </p:grpSpPr>
          <p:sp>
            <p:nvSpPr>
              <p:cNvPr id="59" name="Google Shape;546;p40">
                <a:extLst>
                  <a:ext uri="{FF2B5EF4-FFF2-40B4-BE49-F238E27FC236}">
                    <a16:creationId xmlns:a16="http://schemas.microsoft.com/office/drawing/2014/main" xmlns="" id="{B53B1A44-6419-4043-ACC6-9637EC4C0E77}"/>
                  </a:ext>
                </a:extLst>
              </p:cNvPr>
              <p:cNvSpPr/>
              <p:nvPr/>
            </p:nvSpPr>
            <p:spPr>
              <a:xfrm>
                <a:off x="2623275" y="2333250"/>
                <a:ext cx="381175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fill="none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4" y="49"/>
                    </a:lnTo>
                    <a:lnTo>
                      <a:pt x="6455" y="98"/>
                    </a:lnTo>
                    <a:lnTo>
                      <a:pt x="6089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3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49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49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3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89" y="15100"/>
                    </a:lnTo>
                    <a:lnTo>
                      <a:pt x="6455" y="15149"/>
                    </a:lnTo>
                    <a:lnTo>
                      <a:pt x="6844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1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3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3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1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47;p40">
                <a:extLst>
                  <a:ext uri="{FF2B5EF4-FFF2-40B4-BE49-F238E27FC236}">
                    <a16:creationId xmlns:a16="http://schemas.microsoft.com/office/drawing/2014/main" xmlns="" id="{B9CD92AC-D455-4891-A5C5-195991CA287E}"/>
                  </a:ext>
                </a:extLst>
              </p:cNvPr>
              <p:cNvSpPr/>
              <p:nvPr/>
            </p:nvSpPr>
            <p:spPr>
              <a:xfrm>
                <a:off x="2869875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4" y="171"/>
                    </a:lnTo>
                    <a:lnTo>
                      <a:pt x="1510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0" y="1632"/>
                    </a:lnTo>
                    <a:lnTo>
                      <a:pt x="1364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0" y="950"/>
                    </a:lnTo>
                    <a:lnTo>
                      <a:pt x="0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48;p40">
                <a:extLst>
                  <a:ext uri="{FF2B5EF4-FFF2-40B4-BE49-F238E27FC236}">
                    <a16:creationId xmlns:a16="http://schemas.microsoft.com/office/drawing/2014/main" xmlns="" id="{50ED053C-AD7F-4D9F-AF91-EDE4A948BEF6}"/>
                  </a:ext>
                </a:extLst>
              </p:cNvPr>
              <p:cNvSpPr/>
              <p:nvPr/>
            </p:nvSpPr>
            <p:spPr>
              <a:xfrm>
                <a:off x="2714000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7" y="1900"/>
                    </a:move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49;p40">
                <a:extLst>
                  <a:ext uri="{FF2B5EF4-FFF2-40B4-BE49-F238E27FC236}">
                    <a16:creationId xmlns:a16="http://schemas.microsoft.com/office/drawing/2014/main" xmlns="" id="{281EA863-61EA-4EE3-9252-D5FEB2E33D1E}"/>
                  </a:ext>
                </a:extLst>
              </p:cNvPr>
              <p:cNvSpPr/>
              <p:nvPr/>
            </p:nvSpPr>
            <p:spPr>
              <a:xfrm>
                <a:off x="2810200" y="2595675"/>
                <a:ext cx="99875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1243" fill="none" extrusionOk="0">
                    <a:moveTo>
                      <a:pt x="1" y="1242"/>
                    </a:moveTo>
                    <a:lnTo>
                      <a:pt x="3995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" name="Google Shape;181;p20">
            <a:extLst>
              <a:ext uri="{FF2B5EF4-FFF2-40B4-BE49-F238E27FC236}">
                <a16:creationId xmlns:a16="http://schemas.microsoft.com/office/drawing/2014/main" xmlns="" id="{A8792E2B-C0EA-4252-B5D8-928A964A0D54}"/>
              </a:ext>
            </a:extLst>
          </p:cNvPr>
          <p:cNvSpPr txBox="1">
            <a:spLocks/>
          </p:cNvSpPr>
          <p:nvPr/>
        </p:nvSpPr>
        <p:spPr>
          <a:xfrm>
            <a:off x="870343" y="888218"/>
            <a:ext cx="7988879" cy="129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None/>
            </a:pPr>
            <a:r>
              <a:rPr lang="es-CO" u="sng" dirty="0"/>
              <a:t>Resolución 2646 de 2008:</a:t>
            </a:r>
            <a:r>
              <a:rPr lang="es-CO" dirty="0"/>
              <a:t> </a:t>
            </a:r>
          </a:p>
          <a:p>
            <a:pPr marL="0" indent="0" algn="just">
              <a:buNone/>
            </a:pPr>
            <a:r>
              <a:rPr lang="es-ES" sz="1600" dirty="0"/>
              <a:t>Posibles</a:t>
            </a:r>
            <a:r>
              <a:rPr lang="es-ES" sz="1600" dirty="0">
                <a:solidFill>
                  <a:srgbClr val="FF0000"/>
                </a:solidFill>
              </a:rPr>
              <a:t> causas</a:t>
            </a:r>
            <a:r>
              <a:rPr lang="es-ES" sz="1600" dirty="0"/>
              <a:t> que pueden ser </a:t>
            </a:r>
            <a:r>
              <a:rPr lang="es-ES" sz="1600" dirty="0">
                <a:solidFill>
                  <a:srgbClr val="FF0000"/>
                </a:solidFill>
              </a:rPr>
              <a:t>responsables</a:t>
            </a:r>
            <a:r>
              <a:rPr lang="es-ES" sz="1600" dirty="0"/>
              <a:t> de una </a:t>
            </a:r>
            <a:r>
              <a:rPr lang="es-ES" sz="1600" dirty="0">
                <a:solidFill>
                  <a:srgbClr val="FF0000"/>
                </a:solidFill>
              </a:rPr>
              <a:t>enfermedad, lesión o daño</a:t>
            </a:r>
            <a:r>
              <a:rPr lang="en-US" sz="1600" dirty="0"/>
              <a:t>. </a:t>
            </a:r>
            <a:r>
              <a:rPr lang="es-CO" sz="1700" dirty="0"/>
              <a:t>[MINPRO2008].</a:t>
            </a:r>
            <a:endParaRPr lang="en-US" sz="1700" dirty="0"/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xmlns="" id="{E837B2E7-AFC3-4157-B061-7DA5AB97D5A5}"/>
              </a:ext>
            </a:extLst>
          </p:cNvPr>
          <p:cNvGrpSpPr/>
          <p:nvPr/>
        </p:nvGrpSpPr>
        <p:grpSpPr>
          <a:xfrm>
            <a:off x="5013567" y="3442076"/>
            <a:ext cx="3939888" cy="1451762"/>
            <a:chOff x="929401" y="1981202"/>
            <a:chExt cx="4555176" cy="2320411"/>
          </a:xfrm>
        </p:grpSpPr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xmlns="" id="{46D74970-8AA8-4537-8473-A5C1BB0D6C8C}"/>
                </a:ext>
              </a:extLst>
            </p:cNvPr>
            <p:cNvSpPr/>
            <p:nvPr/>
          </p:nvSpPr>
          <p:spPr>
            <a:xfrm>
              <a:off x="929401" y="2160786"/>
              <a:ext cx="4555176" cy="2140827"/>
            </a:xfrm>
            <a:prstGeom prst="rect">
              <a:avLst/>
            </a:prstGeom>
            <a:solidFill>
              <a:srgbClr val="0DB7C4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6" name="Google Shape;83;p13">
              <a:extLst>
                <a:ext uri="{FF2B5EF4-FFF2-40B4-BE49-F238E27FC236}">
                  <a16:creationId xmlns:a16="http://schemas.microsoft.com/office/drawing/2014/main" xmlns="" id="{0B78FF67-942D-42AB-B49A-CA39D71DA0C1}"/>
                </a:ext>
              </a:extLst>
            </p:cNvPr>
            <p:cNvSpPr txBox="1">
              <a:spLocks/>
            </p:cNvSpPr>
            <p:nvPr/>
          </p:nvSpPr>
          <p:spPr>
            <a:xfrm>
              <a:off x="1516105" y="1981202"/>
              <a:ext cx="3898667" cy="449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 smtClean="0"/>
                <a:t>Psicosocial [Forastieri,2013]</a:t>
              </a:r>
              <a:endParaRPr lang="es-CO" sz="2000" b="1" dirty="0"/>
            </a:p>
          </p:txBody>
        </p:sp>
      </p:grpSp>
      <p:sp>
        <p:nvSpPr>
          <p:cNvPr id="66" name="Google Shape;83;p13">
            <a:extLst>
              <a:ext uri="{FF2B5EF4-FFF2-40B4-BE49-F238E27FC236}">
                <a16:creationId xmlns:a16="http://schemas.microsoft.com/office/drawing/2014/main" xmlns="" id="{641C925C-743C-422F-9128-51F04832CCF2}"/>
              </a:ext>
            </a:extLst>
          </p:cNvPr>
          <p:cNvSpPr txBox="1">
            <a:spLocks/>
          </p:cNvSpPr>
          <p:nvPr/>
        </p:nvSpPr>
        <p:spPr>
          <a:xfrm>
            <a:off x="5166967" y="3420216"/>
            <a:ext cx="3939888" cy="133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s-CO" b="1" dirty="0"/>
              <a:t>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/>
              <a:t>Entorno laboral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/>
              <a:t>Organización y gestión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/>
              <a:t>Aspectos extralaborales</a:t>
            </a:r>
          </a:p>
          <a:p>
            <a:pPr marL="457200" lvl="1" indent="0" algn="ctr">
              <a:buFont typeface="Source Sans Pro"/>
              <a:buNone/>
            </a:pPr>
            <a:endParaRPr lang="es-CO" sz="1500" dirty="0"/>
          </a:p>
        </p:txBody>
      </p:sp>
    </p:spTree>
    <p:extLst>
      <p:ext uri="{BB962C8B-B14F-4D97-AF65-F5344CB8AC3E}">
        <p14:creationId xmlns:p14="http://schemas.microsoft.com/office/powerpoint/2010/main" val="11240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4215256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/>
              <a:t>FRP - </a:t>
            </a:r>
            <a:r>
              <a:rPr lang="en" sz="3200" dirty="0"/>
              <a:t>Factores de riesgo psicosocial</a:t>
            </a:r>
            <a:endParaRPr sz="3200"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6" name="Google Shape;181;p20"/>
          <p:cNvSpPr txBox="1">
            <a:spLocks/>
          </p:cNvSpPr>
          <p:nvPr/>
        </p:nvSpPr>
        <p:spPr>
          <a:xfrm>
            <a:off x="844424" y="971179"/>
            <a:ext cx="7797157" cy="1111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None/>
            </a:pPr>
            <a:r>
              <a:rPr lang="es-CO" u="sng" dirty="0"/>
              <a:t>Resolución 2646 de 2008:</a:t>
            </a:r>
            <a:r>
              <a:rPr lang="es-CO" dirty="0"/>
              <a:t> </a:t>
            </a:r>
          </a:p>
          <a:p>
            <a:pPr marL="0" indent="0" algn="just">
              <a:buNone/>
            </a:pPr>
            <a:r>
              <a:rPr lang="es-CO" sz="1700" dirty="0"/>
              <a:t>Condiciones psicosociales cuya identificación y evaluación muestra efectos negativos en la salud de los trabajadores o en el trabajo*.</a:t>
            </a:r>
            <a:endParaRPr lang="en-US" sz="17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2C1AB2A2-5E46-48F4-8596-45C8B087D405}"/>
              </a:ext>
            </a:extLst>
          </p:cNvPr>
          <p:cNvSpPr/>
          <p:nvPr/>
        </p:nvSpPr>
        <p:spPr>
          <a:xfrm>
            <a:off x="927183" y="4441495"/>
            <a:ext cx="79513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* Extraído de la resolución 2646 de 2008 del Ministerio de Protección Social [MINPRO, 2008]</a:t>
            </a:r>
          </a:p>
          <a:p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**Extraído de la taxonomía de los factores de riesgo psicosocial [Mansilla, 2012]</a:t>
            </a:r>
          </a:p>
          <a:p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***Extraído los trabajos de [Romero. et al, 2016 ] y  [Molano, 2016] sobre </a:t>
            </a:r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</a:rPr>
              <a:t>factores de riesgo psicosociales extralaborales</a:t>
            </a:r>
            <a:endParaRPr lang="es-CO" dirty="0"/>
          </a:p>
        </p:txBody>
      </p:sp>
      <p:grpSp>
        <p:nvGrpSpPr>
          <p:cNvPr id="163" name="Grupo 162">
            <a:extLst>
              <a:ext uri="{FF2B5EF4-FFF2-40B4-BE49-F238E27FC236}">
                <a16:creationId xmlns:a16="http://schemas.microsoft.com/office/drawing/2014/main" xmlns="" id="{C36F3575-9406-47D4-89F9-37357DA4AB29}"/>
              </a:ext>
            </a:extLst>
          </p:cNvPr>
          <p:cNvGrpSpPr/>
          <p:nvPr/>
        </p:nvGrpSpPr>
        <p:grpSpPr>
          <a:xfrm>
            <a:off x="5598883" y="1981127"/>
            <a:ext cx="3279681" cy="2291839"/>
            <a:chOff x="5598883" y="1981127"/>
            <a:chExt cx="3279681" cy="2291839"/>
          </a:xfrm>
        </p:grpSpPr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xmlns="" id="{FD3DB124-0245-4F3C-A613-5908061F2C3D}"/>
                </a:ext>
              </a:extLst>
            </p:cNvPr>
            <p:cNvGrpSpPr/>
            <p:nvPr/>
          </p:nvGrpSpPr>
          <p:grpSpPr>
            <a:xfrm>
              <a:off x="5598883" y="1981127"/>
              <a:ext cx="3279681" cy="2291839"/>
              <a:chOff x="927182" y="2009775"/>
              <a:chExt cx="4557395" cy="2291839"/>
            </a:xfrm>
          </p:grpSpPr>
          <p:sp>
            <p:nvSpPr>
              <p:cNvPr id="106" name="Rectángulo 105">
                <a:extLst>
                  <a:ext uri="{FF2B5EF4-FFF2-40B4-BE49-F238E27FC236}">
                    <a16:creationId xmlns:a16="http://schemas.microsoft.com/office/drawing/2014/main" xmlns="" id="{8E70655B-34A6-49F4-9BB8-D29D35533C12}"/>
                  </a:ext>
                </a:extLst>
              </p:cNvPr>
              <p:cNvSpPr/>
              <p:nvPr/>
            </p:nvSpPr>
            <p:spPr>
              <a:xfrm>
                <a:off x="929401" y="2160786"/>
                <a:ext cx="4555176" cy="21408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07" name="Google Shape;83;p13">
                <a:extLst>
                  <a:ext uri="{FF2B5EF4-FFF2-40B4-BE49-F238E27FC236}">
                    <a16:creationId xmlns:a16="http://schemas.microsoft.com/office/drawing/2014/main" xmlns="" id="{F5C67EE3-2AA1-42C9-AA0E-F413C3D951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182" y="2009775"/>
                <a:ext cx="2615189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b="1" dirty="0">
                    <a:solidFill>
                      <a:schemeClr val="accent2">
                        <a:lumMod val="75000"/>
                      </a:schemeClr>
                    </a:solidFill>
                  </a:rPr>
                  <a:t>Extralaboral ***</a:t>
                </a:r>
              </a:p>
            </p:txBody>
          </p:sp>
        </p:grpSp>
        <p:sp>
          <p:nvSpPr>
            <p:cNvPr id="108" name="Google Shape;83;p13">
              <a:extLst>
                <a:ext uri="{FF2B5EF4-FFF2-40B4-BE49-F238E27FC236}">
                  <a16:creationId xmlns:a16="http://schemas.microsoft.com/office/drawing/2014/main" xmlns="" id="{26C10EE2-A445-49A5-8114-D6C8AEDAB7D4}"/>
                </a:ext>
              </a:extLst>
            </p:cNvPr>
            <p:cNvSpPr txBox="1">
              <a:spLocks/>
            </p:cNvSpPr>
            <p:nvPr/>
          </p:nvSpPr>
          <p:spPr>
            <a:xfrm>
              <a:off x="5736192" y="2268647"/>
              <a:ext cx="2988847" cy="1372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lnSpc>
                  <a:spcPct val="150000"/>
                </a:lnSpc>
                <a:buFont typeface="Source Sans Pro"/>
                <a:buNone/>
              </a:pPr>
              <a:r>
                <a:rPr lang="es-CO" sz="1400" b="1" dirty="0">
                  <a:solidFill>
                    <a:schemeClr val="accent2">
                      <a:lumMod val="75000"/>
                    </a:schemeClr>
                  </a:solidFill>
                </a:rPr>
                <a:t>Aspectos externos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Relaciones familiares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Relaciones interpersonales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Características de vivienda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Desplazamiento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Situación económica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s-CO" sz="1400" dirty="0"/>
            </a:p>
          </p:txBody>
        </p:sp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xmlns="" id="{EBB2FD1A-339E-45FB-9A36-3666C70644CB}"/>
              </a:ext>
            </a:extLst>
          </p:cNvPr>
          <p:cNvGrpSpPr/>
          <p:nvPr/>
        </p:nvGrpSpPr>
        <p:grpSpPr>
          <a:xfrm>
            <a:off x="651023" y="2009775"/>
            <a:ext cx="4831336" cy="2268189"/>
            <a:chOff x="651023" y="2009775"/>
            <a:chExt cx="4831336" cy="2268189"/>
          </a:xfrm>
        </p:grpSpPr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xmlns="" id="{9E86CB62-33DE-4A67-BA63-070812C38E74}"/>
                </a:ext>
              </a:extLst>
            </p:cNvPr>
            <p:cNvGrpSpPr/>
            <p:nvPr/>
          </p:nvGrpSpPr>
          <p:grpSpPr>
            <a:xfrm>
              <a:off x="927183" y="2009775"/>
              <a:ext cx="4555176" cy="2268189"/>
              <a:chOff x="927183" y="2009775"/>
              <a:chExt cx="4555176" cy="2268189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xmlns="" id="{16BEB3F6-D0B9-4851-9237-387F200CB411}"/>
                  </a:ext>
                </a:extLst>
              </p:cNvPr>
              <p:cNvSpPr/>
              <p:nvPr/>
            </p:nvSpPr>
            <p:spPr>
              <a:xfrm>
                <a:off x="927183" y="2137136"/>
                <a:ext cx="4555176" cy="2140828"/>
              </a:xfrm>
              <a:prstGeom prst="rect">
                <a:avLst/>
              </a:prstGeom>
              <a:solidFill>
                <a:srgbClr val="0DB7C4">
                  <a:alpha val="1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99" name="Google Shape;83;p13">
                <a:extLst>
                  <a:ext uri="{FF2B5EF4-FFF2-40B4-BE49-F238E27FC236}">
                    <a16:creationId xmlns:a16="http://schemas.microsoft.com/office/drawing/2014/main" xmlns="" id="{AAD47156-EA8C-4A57-8B28-F171F1EE84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183" y="2009775"/>
                <a:ext cx="2092242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b="1" dirty="0"/>
                  <a:t>Intralaboral **</a:t>
                </a:r>
              </a:p>
            </p:txBody>
          </p:sp>
        </p:grpSp>
        <p:sp>
          <p:nvSpPr>
            <p:cNvPr id="8" name="Google Shape;83;p13">
              <a:extLst>
                <a:ext uri="{FF2B5EF4-FFF2-40B4-BE49-F238E27FC236}">
                  <a16:creationId xmlns:a16="http://schemas.microsoft.com/office/drawing/2014/main" xmlns="" id="{6FBF3040-CC05-4236-B68C-BF9F2E5F4AC6}"/>
                </a:ext>
              </a:extLst>
            </p:cNvPr>
            <p:cNvSpPr txBox="1">
              <a:spLocks/>
            </p:cNvSpPr>
            <p:nvPr/>
          </p:nvSpPr>
          <p:spPr>
            <a:xfrm>
              <a:off x="651023" y="2356265"/>
              <a:ext cx="2621272" cy="1769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Source Sans Pro"/>
                <a:buNone/>
              </a:pPr>
              <a:r>
                <a:rPr lang="es-CO" sz="1400" b="1" dirty="0"/>
                <a:t> Medio laboral 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Temperatura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Iluminación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Ruido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Vibración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Diseños de puestos de trabajo inapropiados</a:t>
              </a:r>
              <a:endParaRPr lang="es-CO" sz="1400" dirty="0"/>
            </a:p>
          </p:txBody>
        </p:sp>
        <p:sp>
          <p:nvSpPr>
            <p:cNvPr id="109" name="Google Shape;83;p13">
              <a:extLst>
                <a:ext uri="{FF2B5EF4-FFF2-40B4-BE49-F238E27FC236}">
                  <a16:creationId xmlns:a16="http://schemas.microsoft.com/office/drawing/2014/main" xmlns="" id="{64E566C0-4E94-4BB9-A29B-1C0484F61698}"/>
                </a:ext>
              </a:extLst>
            </p:cNvPr>
            <p:cNvSpPr txBox="1">
              <a:spLocks/>
            </p:cNvSpPr>
            <p:nvPr/>
          </p:nvSpPr>
          <p:spPr>
            <a:xfrm>
              <a:off x="2812981" y="2308900"/>
              <a:ext cx="2621272" cy="1769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Source Sans Pro"/>
                <a:buNone/>
              </a:pPr>
              <a:r>
                <a:rPr lang="es-CO" sz="1400" b="1" dirty="0"/>
                <a:t> Organización y gestión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Horario de trabajo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Pausas y descansos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Autonomía y participación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Carga mental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Desarrollo de carrera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0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482284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200" dirty="0"/>
              <a:t>Efectos  de Factores de riesgo psicosocial (</a:t>
            </a:r>
            <a:r>
              <a:rPr lang="es-CO" sz="3200" dirty="0"/>
              <a:t>FRP)</a:t>
            </a:r>
            <a:endParaRPr sz="3200"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8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1011" y="1147700"/>
            <a:ext cx="4678645" cy="1990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CO" sz="2000" b="1" dirty="0">
                <a:solidFill>
                  <a:srgbClr val="FE4848"/>
                </a:solidFill>
              </a:rPr>
              <a:t>        Desórdenes musculoesqueléticos* 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CO" sz="2000" dirty="0"/>
              <a:t>Dolores o lesiones de espalda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CO" sz="2000" dirty="0"/>
              <a:t>Trastornos en extremidades</a:t>
            </a:r>
            <a:endParaRPr lang="es-CO" b="1" dirty="0"/>
          </a:p>
          <a:p>
            <a:pPr marL="0" indent="0">
              <a:buNone/>
            </a:pPr>
            <a:r>
              <a:rPr lang="es-CO" sz="1800" b="1" dirty="0"/>
              <a:t>  </a:t>
            </a:r>
          </a:p>
        </p:txBody>
      </p:sp>
      <p:grpSp>
        <p:nvGrpSpPr>
          <p:cNvPr id="72" name="Google Shape;161;p19"/>
          <p:cNvGrpSpPr/>
          <p:nvPr/>
        </p:nvGrpSpPr>
        <p:grpSpPr>
          <a:xfrm>
            <a:off x="7007685" y="307847"/>
            <a:ext cx="2117213" cy="4266544"/>
            <a:chOff x="8078788" y="3651250"/>
            <a:chExt cx="1389000" cy="2868600"/>
          </a:xfrm>
        </p:grpSpPr>
        <p:sp>
          <p:nvSpPr>
            <p:cNvPr id="73" name="Google Shape;162;p19"/>
            <p:cNvSpPr/>
            <p:nvPr/>
          </p:nvSpPr>
          <p:spPr>
            <a:xfrm>
              <a:off x="8083550" y="3651250"/>
              <a:ext cx="13842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63;p19"/>
            <p:cNvSpPr/>
            <p:nvPr/>
          </p:nvSpPr>
          <p:spPr>
            <a:xfrm>
              <a:off x="8078788" y="3651250"/>
              <a:ext cx="13890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230;p24"/>
          <p:cNvGrpSpPr/>
          <p:nvPr/>
        </p:nvGrpSpPr>
        <p:grpSpPr>
          <a:xfrm>
            <a:off x="4825401" y="272166"/>
            <a:ext cx="2188774" cy="4304247"/>
            <a:chOff x="5160100" y="1609475"/>
            <a:chExt cx="975300" cy="2005375"/>
          </a:xfrm>
        </p:grpSpPr>
        <p:sp>
          <p:nvSpPr>
            <p:cNvPr id="76" name="Google Shape;231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2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72;p19"/>
          <p:cNvGrpSpPr/>
          <p:nvPr/>
        </p:nvGrpSpPr>
        <p:grpSpPr>
          <a:xfrm>
            <a:off x="7844135" y="1728978"/>
            <a:ext cx="465345" cy="509671"/>
            <a:chOff x="5382800" y="412975"/>
            <a:chExt cx="433800" cy="433800"/>
          </a:xfrm>
        </p:grpSpPr>
        <p:sp>
          <p:nvSpPr>
            <p:cNvPr id="79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72;p19"/>
          <p:cNvGrpSpPr/>
          <p:nvPr/>
        </p:nvGrpSpPr>
        <p:grpSpPr>
          <a:xfrm>
            <a:off x="4996442" y="1780777"/>
            <a:ext cx="465345" cy="509671"/>
            <a:chOff x="5382800" y="412975"/>
            <a:chExt cx="433800" cy="433800"/>
          </a:xfrm>
        </p:grpSpPr>
        <p:sp>
          <p:nvSpPr>
            <p:cNvPr id="8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172;p19"/>
          <p:cNvGrpSpPr/>
          <p:nvPr/>
        </p:nvGrpSpPr>
        <p:grpSpPr>
          <a:xfrm>
            <a:off x="7829884" y="714594"/>
            <a:ext cx="436612" cy="439889"/>
            <a:chOff x="5382800" y="412975"/>
            <a:chExt cx="433800" cy="433800"/>
          </a:xfrm>
        </p:grpSpPr>
        <p:sp>
          <p:nvSpPr>
            <p:cNvPr id="87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168;p19"/>
          <p:cNvGrpSpPr/>
          <p:nvPr/>
        </p:nvGrpSpPr>
        <p:grpSpPr>
          <a:xfrm>
            <a:off x="8166459" y="298227"/>
            <a:ext cx="325707" cy="384200"/>
            <a:chOff x="5444475" y="717525"/>
            <a:chExt cx="433800" cy="433800"/>
          </a:xfrm>
        </p:grpSpPr>
        <p:sp>
          <p:nvSpPr>
            <p:cNvPr id="95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72;p19"/>
          <p:cNvGrpSpPr/>
          <p:nvPr/>
        </p:nvGrpSpPr>
        <p:grpSpPr>
          <a:xfrm>
            <a:off x="5866125" y="3069445"/>
            <a:ext cx="448366" cy="501186"/>
            <a:chOff x="5382800" y="412975"/>
            <a:chExt cx="433800" cy="433800"/>
          </a:xfrm>
        </p:grpSpPr>
        <p:sp>
          <p:nvSpPr>
            <p:cNvPr id="10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72;p19"/>
          <p:cNvGrpSpPr/>
          <p:nvPr/>
        </p:nvGrpSpPr>
        <p:grpSpPr>
          <a:xfrm>
            <a:off x="8688238" y="2251295"/>
            <a:ext cx="236901" cy="229838"/>
            <a:chOff x="5382800" y="412975"/>
            <a:chExt cx="433800" cy="433800"/>
          </a:xfrm>
        </p:grpSpPr>
        <p:sp>
          <p:nvSpPr>
            <p:cNvPr id="107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68;p19"/>
          <p:cNvGrpSpPr/>
          <p:nvPr/>
        </p:nvGrpSpPr>
        <p:grpSpPr>
          <a:xfrm>
            <a:off x="5594342" y="178218"/>
            <a:ext cx="674327" cy="739467"/>
            <a:chOff x="5444475" y="717525"/>
            <a:chExt cx="433800" cy="433800"/>
          </a:xfrm>
        </p:grpSpPr>
        <p:sp>
          <p:nvSpPr>
            <p:cNvPr id="57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83;p13"/>
          <p:cNvSpPr txBox="1">
            <a:spLocks noGrp="1"/>
          </p:cNvSpPr>
          <p:nvPr>
            <p:ph type="body" idx="2"/>
          </p:nvPr>
        </p:nvSpPr>
        <p:spPr>
          <a:xfrm>
            <a:off x="321282" y="2918282"/>
            <a:ext cx="4610542" cy="106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CO" sz="1800" b="1" dirty="0"/>
              <a:t>  </a:t>
            </a:r>
          </a:p>
        </p:txBody>
      </p:sp>
      <p:grpSp>
        <p:nvGrpSpPr>
          <p:cNvPr id="112" name="Google Shape;172;p19"/>
          <p:cNvGrpSpPr/>
          <p:nvPr/>
        </p:nvGrpSpPr>
        <p:grpSpPr>
          <a:xfrm>
            <a:off x="6231238" y="967983"/>
            <a:ext cx="310892" cy="292447"/>
            <a:chOff x="5382800" y="412975"/>
            <a:chExt cx="433800" cy="433800"/>
          </a:xfrm>
        </p:grpSpPr>
        <p:sp>
          <p:nvSpPr>
            <p:cNvPr id="11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83;p13">
            <a:extLst>
              <a:ext uri="{FF2B5EF4-FFF2-40B4-BE49-F238E27FC236}">
                <a16:creationId xmlns:a16="http://schemas.microsoft.com/office/drawing/2014/main" xmlns="" id="{24967933-5C69-4C02-A480-D492A5BAA96E}"/>
              </a:ext>
            </a:extLst>
          </p:cNvPr>
          <p:cNvSpPr txBox="1">
            <a:spLocks/>
          </p:cNvSpPr>
          <p:nvPr/>
        </p:nvSpPr>
        <p:spPr>
          <a:xfrm>
            <a:off x="334725" y="2067242"/>
            <a:ext cx="4678645" cy="273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s-CO" sz="2000" b="1" dirty="0">
                <a:solidFill>
                  <a:srgbClr val="0DB7C4"/>
                </a:solidFill>
              </a:rPr>
              <a:t>         Efectos en salud </a:t>
            </a:r>
            <a:r>
              <a:rPr lang="es-CO" sz="2000" b="1" dirty="0" smtClean="0">
                <a:solidFill>
                  <a:srgbClr val="0DB7C4"/>
                </a:solidFill>
              </a:rPr>
              <a:t>mental**</a:t>
            </a:r>
            <a:endParaRPr lang="es-CO" sz="2000" b="1" dirty="0">
              <a:solidFill>
                <a:srgbClr val="0DB7C4"/>
              </a:solidFill>
            </a:endParaRP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CO" sz="2000" dirty="0"/>
              <a:t>Estrés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CO" dirty="0"/>
              <a:t>Depresión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CO" dirty="0"/>
              <a:t>Ansiedad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CO" sz="2000" dirty="0"/>
              <a:t>Síndrome Burnout</a:t>
            </a:r>
            <a:r>
              <a:rPr lang="es-CO" sz="2000" dirty="0" smtClean="0"/>
              <a:t>***</a:t>
            </a:r>
            <a:endParaRPr lang="es-CO" sz="2000" dirty="0"/>
          </a:p>
          <a:p>
            <a:pPr marL="1257300" lvl="2">
              <a:buFont typeface="Arial" panose="020B0604020202020204" pitchFamily="34" charset="0"/>
              <a:buChar char="•"/>
            </a:pPr>
            <a:r>
              <a:rPr lang="es-CO" dirty="0"/>
              <a:t>Insomnio</a:t>
            </a:r>
          </a:p>
          <a:p>
            <a:pPr marL="1257300" lvl="2">
              <a:buFont typeface="Arial" panose="020B0604020202020204" pitchFamily="34" charset="0"/>
              <a:buChar char="•"/>
            </a:pPr>
            <a:r>
              <a:rPr lang="es-CO" dirty="0"/>
              <a:t>Comportamiento agresivo</a:t>
            </a:r>
          </a:p>
          <a:p>
            <a:pPr marL="1257300" lvl="2">
              <a:buFont typeface="Arial" panose="020B0604020202020204" pitchFamily="34" charset="0"/>
              <a:buChar char="•"/>
            </a:pPr>
            <a:r>
              <a:rPr lang="es-CO" dirty="0"/>
              <a:t>Dificultad de concentración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xmlns="" id="{1F2A4918-1A2C-47B2-B0DC-63B7D5E55FF1}"/>
              </a:ext>
            </a:extLst>
          </p:cNvPr>
          <p:cNvSpPr/>
          <p:nvPr/>
        </p:nvSpPr>
        <p:spPr>
          <a:xfrm>
            <a:off x="973758" y="4587986"/>
            <a:ext cx="795138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</a:rPr>
              <a:t>*</a:t>
            </a:r>
            <a:r>
              <a:rPr lang="es-CO" sz="900" dirty="0" err="1">
                <a:solidFill>
                  <a:srgbClr val="415665"/>
                </a:solidFill>
                <a:latin typeface="Source Sans Pro"/>
                <a:ea typeface="Source Sans Pro"/>
              </a:rPr>
              <a:t>Musculoskeletal</a:t>
            </a:r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r>
              <a:rPr lang="es-CO" sz="900" dirty="0" err="1">
                <a:solidFill>
                  <a:srgbClr val="415665"/>
                </a:solidFill>
                <a:latin typeface="Source Sans Pro"/>
                <a:ea typeface="Source Sans Pro"/>
              </a:rPr>
              <a:t>Disorders</a:t>
            </a:r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</a:rPr>
              <a:t> and </a:t>
            </a:r>
            <a:r>
              <a:rPr lang="es-CO" sz="900" dirty="0" err="1">
                <a:solidFill>
                  <a:srgbClr val="415665"/>
                </a:solidFill>
                <a:latin typeface="Source Sans Pro"/>
                <a:ea typeface="Source Sans Pro"/>
              </a:rPr>
              <a:t>Workplace</a:t>
            </a:r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r>
              <a:rPr lang="es-CO" sz="900" dirty="0" err="1">
                <a:solidFill>
                  <a:srgbClr val="415665"/>
                </a:solidFill>
                <a:latin typeface="Source Sans Pro"/>
                <a:ea typeface="Source Sans Pro"/>
              </a:rPr>
              <a:t>Factors</a:t>
            </a:r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</a:rPr>
              <a:t> [</a:t>
            </a:r>
            <a:r>
              <a:rPr lang="es-CO" sz="900" dirty="0" err="1">
                <a:solidFill>
                  <a:srgbClr val="415665"/>
                </a:solidFill>
                <a:latin typeface="Source Sans Pro"/>
                <a:ea typeface="Source Sans Pro"/>
              </a:rPr>
              <a:t>Putz</a:t>
            </a:r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</a:rPr>
              <a:t>-Anderson , 1997</a:t>
            </a:r>
            <a:r>
              <a:rPr lang="es-CO" sz="900" dirty="0" smtClean="0">
                <a:solidFill>
                  <a:srgbClr val="415665"/>
                </a:solidFill>
                <a:latin typeface="Source Sans Pro"/>
                <a:ea typeface="Source Sans Pro"/>
              </a:rPr>
              <a:t>]</a:t>
            </a:r>
          </a:p>
          <a:p>
            <a:pPr algn="r"/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</a:rPr>
              <a:t>**Factores Psicosociales de Riesgo Laboral: ¿Nuevos tiempos, nuevos riesgos</a:t>
            </a:r>
            <a:r>
              <a:rPr lang="es-CO" sz="900" dirty="0" smtClean="0">
                <a:solidFill>
                  <a:srgbClr val="415665"/>
                </a:solidFill>
                <a:latin typeface="Source Sans Pro"/>
                <a:ea typeface="Source Sans Pro"/>
              </a:rPr>
              <a:t>? [</a:t>
            </a:r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</a:rPr>
              <a:t>Rodríguez, 2009]</a:t>
            </a:r>
            <a:endParaRPr lang="es-CO" sz="900" dirty="0">
              <a:solidFill>
                <a:srgbClr val="415665"/>
              </a:solidFill>
              <a:latin typeface="Source Sans Pro"/>
              <a:ea typeface="Source Sans Pro"/>
              <a:sym typeface="Source Sans Pro"/>
            </a:endParaRPr>
          </a:p>
          <a:p>
            <a:pPr algn="r"/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*</a:t>
            </a:r>
            <a:r>
              <a:rPr lang="es-CO" sz="900" dirty="0" smtClean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**</a:t>
            </a:r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Staff Burnout </a:t>
            </a:r>
            <a:r>
              <a:rPr lang="es-CO" sz="900" dirty="0" smtClean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[Freudenberger, </a:t>
            </a:r>
            <a:r>
              <a:rPr lang="es-CO" sz="9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1974]</a:t>
            </a:r>
            <a:endParaRPr lang="es-CO" sz="900" dirty="0"/>
          </a:p>
        </p:txBody>
      </p:sp>
    </p:spTree>
    <p:extLst>
      <p:ext uri="{BB962C8B-B14F-4D97-AF65-F5344CB8AC3E}">
        <p14:creationId xmlns:p14="http://schemas.microsoft.com/office/powerpoint/2010/main" val="17011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  <p:bldP spid="54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039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ctrTitle" idx="4294967295"/>
          </p:nvPr>
        </p:nvSpPr>
        <p:spPr>
          <a:xfrm>
            <a:off x="866733" y="571800"/>
            <a:ext cx="552277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9.653 </a:t>
            </a:r>
            <a:r>
              <a:rPr lang="en" sz="4800" dirty="0">
                <a:solidFill>
                  <a:srgbClr val="FFFFFF"/>
                </a:solidFill>
              </a:rPr>
              <a:t>casos</a:t>
            </a:r>
            <a:r>
              <a:rPr lang="en" sz="7200" dirty="0">
                <a:solidFill>
                  <a:srgbClr val="FFFFFF"/>
                </a:solidFill>
              </a:rPr>
              <a:t> 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1030308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</a:rPr>
              <a:t>de </a:t>
            </a:r>
            <a:r>
              <a:rPr lang="en" sz="2400" dirty="0">
                <a:solidFill>
                  <a:srgbClr val="FFFFFF"/>
                </a:solidFill>
              </a:rPr>
              <a:t>enfermedad de naturaleza laboral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ctrTitle" idx="4294967295"/>
          </p:nvPr>
        </p:nvSpPr>
        <p:spPr>
          <a:xfrm>
            <a:off x="866733" y="3810293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165 </a:t>
            </a:r>
            <a:r>
              <a:rPr lang="en" sz="4800" dirty="0">
                <a:solidFill>
                  <a:srgbClr val="FFFFFF"/>
                </a:solidFill>
              </a:rPr>
              <a:t>personas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4268801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</a:rPr>
              <a:t>a</a:t>
            </a:r>
            <a:r>
              <a:rPr lang="en" sz="2400" dirty="0">
                <a:solidFill>
                  <a:srgbClr val="FFFFFF"/>
                </a:solidFill>
              </a:rPr>
              <a:t>tendidas en las ciudad de bogotá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ctrTitle" idx="4294967295"/>
          </p:nvPr>
        </p:nvSpPr>
        <p:spPr>
          <a:xfrm>
            <a:off x="866733" y="2191047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1.078</a:t>
            </a:r>
            <a:r>
              <a:rPr lang="en" sz="4800" dirty="0">
                <a:solidFill>
                  <a:srgbClr val="FFFFFF"/>
                </a:solidFill>
              </a:rPr>
              <a:t> casos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2649555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</a:rPr>
              <a:t>de salud mental a nivel nacional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" name="Rectángulo 10"/>
          <p:cNvSpPr/>
          <p:nvPr/>
        </p:nvSpPr>
        <p:spPr>
          <a:xfrm>
            <a:off x="6934199" y="260867"/>
            <a:ext cx="1595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2017</a:t>
            </a:r>
            <a:endParaRPr lang="es-CO" sz="5400" b="1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" name="Google Shape;84;p13"/>
          <p:cNvSpPr txBox="1">
            <a:spLocks/>
          </p:cNvSpPr>
          <p:nvPr/>
        </p:nvSpPr>
        <p:spPr>
          <a:xfrm>
            <a:off x="1098502" y="4688553"/>
            <a:ext cx="7548787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s-CO" sz="1200" b="1" dirty="0">
                <a:solidFill>
                  <a:schemeClr val="bg1"/>
                </a:solidFill>
              </a:rPr>
              <a:t>Información extraída de las bases de datos públicas del Ministerio de Salud:</a:t>
            </a:r>
            <a:r>
              <a:rPr lang="es-CO" sz="1200" b="1" dirty="0">
                <a:solidFill>
                  <a:srgbClr val="0DB7C4"/>
                </a:solidFill>
              </a:rPr>
              <a:t> </a:t>
            </a:r>
            <a:r>
              <a:rPr lang="es-CO" sz="1200" b="1" u="sng" dirty="0">
                <a:solidFill>
                  <a:srgbClr val="0DB7C4"/>
                </a:solidFill>
                <a:hlinkClick r:id="rId3"/>
              </a:rPr>
              <a:t>www.minsalud.gov.co</a:t>
            </a:r>
            <a:endParaRPr lang="es-CO" sz="1200" b="1" u="sng" dirty="0">
              <a:solidFill>
                <a:srgbClr val="0DB7C4"/>
              </a:solidFill>
            </a:endParaRPr>
          </a:p>
          <a:p>
            <a:pPr>
              <a:spcBef>
                <a:spcPts val="1000"/>
              </a:spcBef>
            </a:pPr>
            <a:endParaRPr lang="en-US" sz="1200" b="1" dirty="0">
              <a:solidFill>
                <a:srgbClr val="0DB7C4"/>
              </a:solidFill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rgbClr val="0DB7C4"/>
              </a:solidFill>
            </a:endParaRPr>
          </a:p>
        </p:txBody>
      </p:sp>
      <p:sp>
        <p:nvSpPr>
          <p:cNvPr id="14" name="Google Shape;389;p38"/>
          <p:cNvSpPr/>
          <p:nvPr/>
        </p:nvSpPr>
        <p:spPr>
          <a:xfrm>
            <a:off x="5861375" y="1096067"/>
            <a:ext cx="1628458" cy="3348375"/>
          </a:xfrm>
          <a:custGeom>
            <a:avLst/>
            <a:gdLst/>
            <a:ahLst/>
            <a:cxnLst/>
            <a:rect l="l" t="t" r="r" b="b"/>
            <a:pathLst>
              <a:path w="39012" h="80215" extrusionOk="0">
                <a:moveTo>
                  <a:pt x="20116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066" y="1219"/>
                </a:lnTo>
                <a:lnTo>
                  <a:pt x="22310" y="1524"/>
                </a:lnTo>
                <a:lnTo>
                  <a:pt x="22554" y="1768"/>
                </a:lnTo>
                <a:lnTo>
                  <a:pt x="22737" y="2072"/>
                </a:lnTo>
                <a:lnTo>
                  <a:pt x="22980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285" y="4998"/>
                </a:lnTo>
                <a:lnTo>
                  <a:pt x="23224" y="5791"/>
                </a:lnTo>
                <a:lnTo>
                  <a:pt x="23102" y="6583"/>
                </a:lnTo>
                <a:lnTo>
                  <a:pt x="2279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140" y="10850"/>
                </a:lnTo>
                <a:lnTo>
                  <a:pt x="1871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885" y="9570"/>
                </a:lnTo>
                <a:lnTo>
                  <a:pt x="16763" y="9387"/>
                </a:lnTo>
                <a:lnTo>
                  <a:pt x="16641" y="9265"/>
                </a:lnTo>
                <a:lnTo>
                  <a:pt x="16458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788" y="3474"/>
                </a:lnTo>
                <a:lnTo>
                  <a:pt x="15971" y="2804"/>
                </a:lnTo>
                <a:lnTo>
                  <a:pt x="16215" y="2194"/>
                </a:lnTo>
                <a:lnTo>
                  <a:pt x="16580" y="1585"/>
                </a:lnTo>
                <a:lnTo>
                  <a:pt x="16824" y="1341"/>
                </a:lnTo>
                <a:lnTo>
                  <a:pt x="17068" y="1097"/>
                </a:lnTo>
                <a:lnTo>
                  <a:pt x="17617" y="731"/>
                </a:lnTo>
                <a:lnTo>
                  <a:pt x="18226" y="549"/>
                </a:lnTo>
                <a:lnTo>
                  <a:pt x="18836" y="427"/>
                </a:lnTo>
                <a:lnTo>
                  <a:pt x="19506" y="3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06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445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12" y="40046"/>
                </a:lnTo>
                <a:lnTo>
                  <a:pt x="4085" y="40412"/>
                </a:lnTo>
                <a:lnTo>
                  <a:pt x="3597" y="40717"/>
                </a:lnTo>
                <a:lnTo>
                  <a:pt x="3110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755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3952" y="39437"/>
                </a:moveTo>
                <a:lnTo>
                  <a:pt x="34074" y="39741"/>
                </a:lnTo>
                <a:lnTo>
                  <a:pt x="34196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27" y="40778"/>
                </a:lnTo>
                <a:lnTo>
                  <a:pt x="35232" y="40899"/>
                </a:lnTo>
                <a:lnTo>
                  <a:pt x="35598" y="40960"/>
                </a:lnTo>
                <a:lnTo>
                  <a:pt x="35903" y="40960"/>
                </a:lnTo>
                <a:lnTo>
                  <a:pt x="35537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1" y="40046"/>
                </a:lnTo>
                <a:lnTo>
                  <a:pt x="33952" y="39437"/>
                </a:lnTo>
                <a:close/>
                <a:moveTo>
                  <a:pt x="15361" y="56138"/>
                </a:moveTo>
                <a:lnTo>
                  <a:pt x="15178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849" y="58454"/>
                </a:lnTo>
                <a:lnTo>
                  <a:pt x="16154" y="58576"/>
                </a:lnTo>
                <a:lnTo>
                  <a:pt x="16458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677" y="58393"/>
                </a:lnTo>
                <a:lnTo>
                  <a:pt x="17921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6" y="58332"/>
                </a:lnTo>
                <a:lnTo>
                  <a:pt x="17495" y="58332"/>
                </a:lnTo>
                <a:lnTo>
                  <a:pt x="17251" y="58454"/>
                </a:lnTo>
                <a:lnTo>
                  <a:pt x="17007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6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239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12" y="57052"/>
                </a:lnTo>
                <a:lnTo>
                  <a:pt x="23651" y="57357"/>
                </a:lnTo>
                <a:lnTo>
                  <a:pt x="23529" y="57601"/>
                </a:lnTo>
                <a:lnTo>
                  <a:pt x="23407" y="57905"/>
                </a:lnTo>
                <a:lnTo>
                  <a:pt x="23163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371" y="58454"/>
                </a:lnTo>
                <a:lnTo>
                  <a:pt x="22127" y="58515"/>
                </a:lnTo>
                <a:lnTo>
                  <a:pt x="21822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847" y="57905"/>
                </a:lnTo>
                <a:lnTo>
                  <a:pt x="20847" y="57905"/>
                </a:lnTo>
                <a:lnTo>
                  <a:pt x="21030" y="58210"/>
                </a:lnTo>
                <a:lnTo>
                  <a:pt x="21274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188" y="58698"/>
                </a:lnTo>
                <a:lnTo>
                  <a:pt x="22554" y="58698"/>
                </a:lnTo>
                <a:lnTo>
                  <a:pt x="22859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34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773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567" y="57418"/>
                </a:lnTo>
                <a:lnTo>
                  <a:pt x="19689" y="57844"/>
                </a:lnTo>
                <a:lnTo>
                  <a:pt x="19811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11" y="60283"/>
                </a:lnTo>
                <a:lnTo>
                  <a:pt x="19689" y="61319"/>
                </a:lnTo>
                <a:lnTo>
                  <a:pt x="19628" y="62843"/>
                </a:lnTo>
                <a:lnTo>
                  <a:pt x="19628" y="64305"/>
                </a:lnTo>
                <a:lnTo>
                  <a:pt x="19567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750" y="69486"/>
                </a:lnTo>
                <a:lnTo>
                  <a:pt x="19689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384" y="64366"/>
                </a:lnTo>
                <a:lnTo>
                  <a:pt x="19323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079" y="58393"/>
                </a:lnTo>
                <a:lnTo>
                  <a:pt x="19262" y="57844"/>
                </a:lnTo>
                <a:lnTo>
                  <a:pt x="19384" y="57235"/>
                </a:lnTo>
                <a:lnTo>
                  <a:pt x="19445" y="56625"/>
                </a:lnTo>
                <a:lnTo>
                  <a:pt x="19384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9" y="14080"/>
                </a:lnTo>
                <a:lnTo>
                  <a:pt x="25784" y="14080"/>
                </a:lnTo>
                <a:lnTo>
                  <a:pt x="26638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15" y="15055"/>
                </a:lnTo>
                <a:lnTo>
                  <a:pt x="29320" y="15421"/>
                </a:lnTo>
                <a:lnTo>
                  <a:pt x="29563" y="15787"/>
                </a:lnTo>
                <a:lnTo>
                  <a:pt x="29990" y="16518"/>
                </a:lnTo>
                <a:lnTo>
                  <a:pt x="30356" y="17311"/>
                </a:lnTo>
                <a:lnTo>
                  <a:pt x="30539" y="17676"/>
                </a:lnTo>
                <a:lnTo>
                  <a:pt x="30600" y="18103"/>
                </a:lnTo>
                <a:lnTo>
                  <a:pt x="30661" y="19017"/>
                </a:lnTo>
                <a:lnTo>
                  <a:pt x="30661" y="19932"/>
                </a:lnTo>
                <a:lnTo>
                  <a:pt x="30600" y="20846"/>
                </a:lnTo>
                <a:lnTo>
                  <a:pt x="30600" y="21151"/>
                </a:lnTo>
                <a:lnTo>
                  <a:pt x="30661" y="21455"/>
                </a:lnTo>
                <a:lnTo>
                  <a:pt x="30965" y="23345"/>
                </a:lnTo>
                <a:lnTo>
                  <a:pt x="31209" y="25235"/>
                </a:lnTo>
                <a:lnTo>
                  <a:pt x="31270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80" y="28465"/>
                </a:lnTo>
                <a:lnTo>
                  <a:pt x="32123" y="28770"/>
                </a:lnTo>
                <a:lnTo>
                  <a:pt x="32245" y="29136"/>
                </a:lnTo>
                <a:lnTo>
                  <a:pt x="32550" y="29928"/>
                </a:lnTo>
                <a:lnTo>
                  <a:pt x="32916" y="30781"/>
                </a:lnTo>
                <a:lnTo>
                  <a:pt x="33160" y="31696"/>
                </a:lnTo>
                <a:lnTo>
                  <a:pt x="33343" y="32366"/>
                </a:lnTo>
                <a:lnTo>
                  <a:pt x="33464" y="33097"/>
                </a:lnTo>
                <a:lnTo>
                  <a:pt x="33647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35" y="38705"/>
                </a:lnTo>
                <a:lnTo>
                  <a:pt x="34135" y="38827"/>
                </a:lnTo>
                <a:lnTo>
                  <a:pt x="34196" y="38888"/>
                </a:lnTo>
                <a:lnTo>
                  <a:pt x="34501" y="38827"/>
                </a:lnTo>
                <a:lnTo>
                  <a:pt x="34866" y="38705"/>
                </a:lnTo>
                <a:lnTo>
                  <a:pt x="35293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06" y="41936"/>
                </a:lnTo>
                <a:lnTo>
                  <a:pt x="38585" y="41997"/>
                </a:lnTo>
                <a:lnTo>
                  <a:pt x="38219" y="41997"/>
                </a:lnTo>
                <a:lnTo>
                  <a:pt x="37853" y="41875"/>
                </a:lnTo>
                <a:lnTo>
                  <a:pt x="37609" y="41753"/>
                </a:lnTo>
                <a:lnTo>
                  <a:pt x="37365" y="41570"/>
                </a:lnTo>
                <a:lnTo>
                  <a:pt x="37000" y="41204"/>
                </a:lnTo>
                <a:lnTo>
                  <a:pt x="36817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29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853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756" y="43399"/>
                </a:lnTo>
                <a:lnTo>
                  <a:pt x="36512" y="42972"/>
                </a:lnTo>
                <a:lnTo>
                  <a:pt x="36146" y="42606"/>
                </a:lnTo>
                <a:lnTo>
                  <a:pt x="36024" y="42545"/>
                </a:lnTo>
                <a:lnTo>
                  <a:pt x="3584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2" y="43399"/>
                </a:lnTo>
                <a:lnTo>
                  <a:pt x="36207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24" y="45410"/>
                </a:lnTo>
                <a:lnTo>
                  <a:pt x="35964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05" y="45166"/>
                </a:lnTo>
                <a:lnTo>
                  <a:pt x="34805" y="45410"/>
                </a:lnTo>
                <a:lnTo>
                  <a:pt x="34683" y="45593"/>
                </a:lnTo>
                <a:lnTo>
                  <a:pt x="34623" y="45654"/>
                </a:lnTo>
                <a:lnTo>
                  <a:pt x="34562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13" y="42911"/>
                </a:lnTo>
                <a:lnTo>
                  <a:pt x="33891" y="42850"/>
                </a:lnTo>
                <a:lnTo>
                  <a:pt x="33708" y="42911"/>
                </a:lnTo>
                <a:lnTo>
                  <a:pt x="33647" y="42972"/>
                </a:lnTo>
                <a:lnTo>
                  <a:pt x="33586" y="43094"/>
                </a:lnTo>
                <a:lnTo>
                  <a:pt x="33586" y="43338"/>
                </a:lnTo>
                <a:lnTo>
                  <a:pt x="33586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5044"/>
                </a:lnTo>
                <a:lnTo>
                  <a:pt x="33403" y="44983"/>
                </a:lnTo>
                <a:lnTo>
                  <a:pt x="33343" y="44922"/>
                </a:lnTo>
                <a:lnTo>
                  <a:pt x="33282" y="44679"/>
                </a:lnTo>
                <a:lnTo>
                  <a:pt x="33221" y="44435"/>
                </a:lnTo>
                <a:lnTo>
                  <a:pt x="33221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28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11" y="39619"/>
                </a:lnTo>
                <a:lnTo>
                  <a:pt x="32794" y="39498"/>
                </a:lnTo>
                <a:lnTo>
                  <a:pt x="32855" y="39437"/>
                </a:lnTo>
                <a:lnTo>
                  <a:pt x="32916" y="39376"/>
                </a:lnTo>
                <a:lnTo>
                  <a:pt x="32855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062" y="38400"/>
                </a:lnTo>
                <a:lnTo>
                  <a:pt x="31636" y="37364"/>
                </a:lnTo>
                <a:lnTo>
                  <a:pt x="30722" y="35414"/>
                </a:lnTo>
                <a:lnTo>
                  <a:pt x="29746" y="33463"/>
                </a:lnTo>
                <a:lnTo>
                  <a:pt x="29381" y="32488"/>
                </a:lnTo>
                <a:lnTo>
                  <a:pt x="28954" y="31452"/>
                </a:lnTo>
                <a:lnTo>
                  <a:pt x="28649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491" y="24259"/>
                </a:lnTo>
                <a:lnTo>
                  <a:pt x="27613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796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369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552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08" y="23833"/>
                </a:lnTo>
                <a:lnTo>
                  <a:pt x="27186" y="24076"/>
                </a:lnTo>
                <a:lnTo>
                  <a:pt x="27003" y="24320"/>
                </a:lnTo>
                <a:lnTo>
                  <a:pt x="26820" y="24503"/>
                </a:lnTo>
                <a:lnTo>
                  <a:pt x="26577" y="24686"/>
                </a:lnTo>
                <a:lnTo>
                  <a:pt x="26333" y="24808"/>
                </a:lnTo>
                <a:lnTo>
                  <a:pt x="25784" y="24991"/>
                </a:lnTo>
                <a:lnTo>
                  <a:pt x="25236" y="25052"/>
                </a:lnTo>
                <a:lnTo>
                  <a:pt x="24017" y="25235"/>
                </a:lnTo>
                <a:lnTo>
                  <a:pt x="23468" y="25295"/>
                </a:lnTo>
                <a:lnTo>
                  <a:pt x="22798" y="25295"/>
                </a:lnTo>
                <a:lnTo>
                  <a:pt x="22615" y="25235"/>
                </a:lnTo>
                <a:lnTo>
                  <a:pt x="22493" y="25174"/>
                </a:lnTo>
                <a:lnTo>
                  <a:pt x="22188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15" y="25539"/>
                </a:lnTo>
                <a:lnTo>
                  <a:pt x="22798" y="25600"/>
                </a:lnTo>
                <a:lnTo>
                  <a:pt x="23285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394" y="25174"/>
                </a:lnTo>
                <a:lnTo>
                  <a:pt x="26820" y="24991"/>
                </a:lnTo>
                <a:lnTo>
                  <a:pt x="26699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23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662" y="33585"/>
                </a:lnTo>
                <a:lnTo>
                  <a:pt x="25723" y="33890"/>
                </a:lnTo>
                <a:lnTo>
                  <a:pt x="25784" y="34195"/>
                </a:lnTo>
                <a:lnTo>
                  <a:pt x="25967" y="35109"/>
                </a:lnTo>
                <a:lnTo>
                  <a:pt x="26272" y="36877"/>
                </a:lnTo>
                <a:lnTo>
                  <a:pt x="26394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33" y="44008"/>
                </a:lnTo>
                <a:lnTo>
                  <a:pt x="26211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19" y="51079"/>
                </a:lnTo>
                <a:lnTo>
                  <a:pt x="24992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199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870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053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05" y="75216"/>
                </a:lnTo>
                <a:lnTo>
                  <a:pt x="22005" y="75460"/>
                </a:lnTo>
                <a:lnTo>
                  <a:pt x="22005" y="75704"/>
                </a:lnTo>
                <a:lnTo>
                  <a:pt x="22066" y="75947"/>
                </a:lnTo>
                <a:lnTo>
                  <a:pt x="22188" y="76252"/>
                </a:lnTo>
                <a:lnTo>
                  <a:pt x="22432" y="76740"/>
                </a:lnTo>
                <a:lnTo>
                  <a:pt x="22859" y="77410"/>
                </a:lnTo>
                <a:lnTo>
                  <a:pt x="23285" y="78081"/>
                </a:lnTo>
                <a:lnTo>
                  <a:pt x="23529" y="78386"/>
                </a:lnTo>
                <a:lnTo>
                  <a:pt x="23773" y="78568"/>
                </a:lnTo>
                <a:lnTo>
                  <a:pt x="24199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05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18" y="79300"/>
                </a:lnTo>
                <a:lnTo>
                  <a:pt x="21457" y="78995"/>
                </a:lnTo>
                <a:lnTo>
                  <a:pt x="2139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274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7" y="79909"/>
                </a:lnTo>
                <a:lnTo>
                  <a:pt x="19994" y="79848"/>
                </a:lnTo>
                <a:lnTo>
                  <a:pt x="19811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689" y="74119"/>
                </a:lnTo>
                <a:lnTo>
                  <a:pt x="19811" y="72656"/>
                </a:lnTo>
                <a:lnTo>
                  <a:pt x="19994" y="71193"/>
                </a:lnTo>
                <a:lnTo>
                  <a:pt x="20055" y="69669"/>
                </a:lnTo>
                <a:lnTo>
                  <a:pt x="20116" y="68816"/>
                </a:lnTo>
                <a:lnTo>
                  <a:pt x="20055" y="67963"/>
                </a:lnTo>
                <a:lnTo>
                  <a:pt x="19933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16" y="60587"/>
                </a:lnTo>
                <a:lnTo>
                  <a:pt x="20238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8" y="58271"/>
                </a:lnTo>
                <a:lnTo>
                  <a:pt x="20055" y="57905"/>
                </a:lnTo>
                <a:lnTo>
                  <a:pt x="19933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33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28" y="50652"/>
                </a:lnTo>
                <a:lnTo>
                  <a:pt x="19628" y="48275"/>
                </a:lnTo>
                <a:lnTo>
                  <a:pt x="19628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567" y="43155"/>
                </a:lnTo>
                <a:lnTo>
                  <a:pt x="19628" y="42911"/>
                </a:lnTo>
                <a:lnTo>
                  <a:pt x="19811" y="42911"/>
                </a:lnTo>
                <a:lnTo>
                  <a:pt x="2017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298" y="42423"/>
                </a:lnTo>
                <a:lnTo>
                  <a:pt x="2005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5" y="42423"/>
                </a:lnTo>
                <a:lnTo>
                  <a:pt x="18531" y="42301"/>
                </a:lnTo>
                <a:lnTo>
                  <a:pt x="18409" y="42119"/>
                </a:lnTo>
                <a:lnTo>
                  <a:pt x="18226" y="41936"/>
                </a:lnTo>
                <a:lnTo>
                  <a:pt x="18104" y="41509"/>
                </a:lnTo>
                <a:lnTo>
                  <a:pt x="18043" y="41753"/>
                </a:lnTo>
                <a:lnTo>
                  <a:pt x="18104" y="41997"/>
                </a:lnTo>
                <a:lnTo>
                  <a:pt x="18165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3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384" y="42911"/>
                </a:lnTo>
                <a:lnTo>
                  <a:pt x="19384" y="43033"/>
                </a:lnTo>
                <a:lnTo>
                  <a:pt x="19384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23" y="50652"/>
                </a:lnTo>
                <a:lnTo>
                  <a:pt x="19262" y="51993"/>
                </a:lnTo>
                <a:lnTo>
                  <a:pt x="19201" y="53395"/>
                </a:lnTo>
                <a:lnTo>
                  <a:pt x="19018" y="54858"/>
                </a:lnTo>
                <a:lnTo>
                  <a:pt x="19018" y="55528"/>
                </a:lnTo>
                <a:lnTo>
                  <a:pt x="19079" y="56260"/>
                </a:lnTo>
                <a:lnTo>
                  <a:pt x="19079" y="56930"/>
                </a:lnTo>
                <a:lnTo>
                  <a:pt x="18957" y="57662"/>
                </a:lnTo>
                <a:lnTo>
                  <a:pt x="18836" y="58149"/>
                </a:lnTo>
                <a:lnTo>
                  <a:pt x="18775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775" y="60100"/>
                </a:lnTo>
                <a:lnTo>
                  <a:pt x="18897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8957" y="67292"/>
                </a:lnTo>
                <a:lnTo>
                  <a:pt x="18897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262" y="79422"/>
                </a:lnTo>
                <a:lnTo>
                  <a:pt x="19140" y="79727"/>
                </a:lnTo>
                <a:lnTo>
                  <a:pt x="1889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677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7" y="78812"/>
                </a:lnTo>
                <a:lnTo>
                  <a:pt x="17556" y="78995"/>
                </a:lnTo>
                <a:lnTo>
                  <a:pt x="17495" y="79178"/>
                </a:lnTo>
                <a:lnTo>
                  <a:pt x="17495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6" y="79239"/>
                </a:lnTo>
                <a:lnTo>
                  <a:pt x="14813" y="79178"/>
                </a:lnTo>
                <a:lnTo>
                  <a:pt x="14691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752" y="78873"/>
                </a:lnTo>
                <a:lnTo>
                  <a:pt x="14996" y="78751"/>
                </a:lnTo>
                <a:lnTo>
                  <a:pt x="15422" y="78386"/>
                </a:lnTo>
                <a:lnTo>
                  <a:pt x="15849" y="77898"/>
                </a:lnTo>
                <a:lnTo>
                  <a:pt x="16215" y="77349"/>
                </a:lnTo>
                <a:lnTo>
                  <a:pt x="16519" y="76801"/>
                </a:lnTo>
                <a:lnTo>
                  <a:pt x="16763" y="76252"/>
                </a:lnTo>
                <a:lnTo>
                  <a:pt x="16946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02" y="74058"/>
                </a:lnTo>
                <a:lnTo>
                  <a:pt x="16458" y="73144"/>
                </a:lnTo>
                <a:lnTo>
                  <a:pt x="15910" y="71315"/>
                </a:lnTo>
                <a:lnTo>
                  <a:pt x="15178" y="68938"/>
                </a:lnTo>
                <a:lnTo>
                  <a:pt x="14752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898" y="62355"/>
                </a:lnTo>
                <a:lnTo>
                  <a:pt x="13959" y="61623"/>
                </a:lnTo>
                <a:lnTo>
                  <a:pt x="14081" y="60831"/>
                </a:lnTo>
                <a:lnTo>
                  <a:pt x="14264" y="60100"/>
                </a:lnTo>
                <a:lnTo>
                  <a:pt x="14569" y="58698"/>
                </a:lnTo>
                <a:lnTo>
                  <a:pt x="14691" y="57966"/>
                </a:lnTo>
                <a:lnTo>
                  <a:pt x="14752" y="57235"/>
                </a:lnTo>
                <a:lnTo>
                  <a:pt x="14752" y="56686"/>
                </a:lnTo>
                <a:lnTo>
                  <a:pt x="14691" y="56077"/>
                </a:lnTo>
                <a:lnTo>
                  <a:pt x="14508" y="54919"/>
                </a:lnTo>
                <a:lnTo>
                  <a:pt x="14203" y="53761"/>
                </a:lnTo>
                <a:lnTo>
                  <a:pt x="13898" y="52602"/>
                </a:lnTo>
                <a:lnTo>
                  <a:pt x="13533" y="51079"/>
                </a:lnTo>
                <a:lnTo>
                  <a:pt x="13228" y="49555"/>
                </a:lnTo>
                <a:lnTo>
                  <a:pt x="12984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496" y="40290"/>
                </a:lnTo>
                <a:lnTo>
                  <a:pt x="12496" y="38766"/>
                </a:lnTo>
                <a:lnTo>
                  <a:pt x="12557" y="38035"/>
                </a:lnTo>
                <a:lnTo>
                  <a:pt x="12618" y="37242"/>
                </a:lnTo>
                <a:lnTo>
                  <a:pt x="12862" y="35658"/>
                </a:lnTo>
                <a:lnTo>
                  <a:pt x="13106" y="34134"/>
                </a:lnTo>
                <a:lnTo>
                  <a:pt x="13167" y="33890"/>
                </a:lnTo>
                <a:lnTo>
                  <a:pt x="13228" y="33585"/>
                </a:lnTo>
                <a:lnTo>
                  <a:pt x="13106" y="33280"/>
                </a:lnTo>
                <a:lnTo>
                  <a:pt x="12984" y="32976"/>
                </a:lnTo>
                <a:lnTo>
                  <a:pt x="12984" y="32976"/>
                </a:lnTo>
                <a:lnTo>
                  <a:pt x="13045" y="33037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862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31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15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5" y="25600"/>
                </a:lnTo>
                <a:lnTo>
                  <a:pt x="16336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6" y="25295"/>
                </a:lnTo>
                <a:lnTo>
                  <a:pt x="15971" y="25295"/>
                </a:lnTo>
                <a:lnTo>
                  <a:pt x="15300" y="25235"/>
                </a:lnTo>
                <a:lnTo>
                  <a:pt x="14081" y="25113"/>
                </a:lnTo>
                <a:lnTo>
                  <a:pt x="13472" y="25052"/>
                </a:lnTo>
                <a:lnTo>
                  <a:pt x="12923" y="24930"/>
                </a:lnTo>
                <a:lnTo>
                  <a:pt x="12375" y="24686"/>
                </a:lnTo>
                <a:lnTo>
                  <a:pt x="12131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460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643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21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155" y="22309"/>
                </a:lnTo>
                <a:lnTo>
                  <a:pt x="11155" y="22918"/>
                </a:lnTo>
                <a:lnTo>
                  <a:pt x="11216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4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180" y="30842"/>
                </a:lnTo>
                <a:lnTo>
                  <a:pt x="9814" y="31939"/>
                </a:lnTo>
                <a:lnTo>
                  <a:pt x="9388" y="33037"/>
                </a:lnTo>
                <a:lnTo>
                  <a:pt x="8961" y="34134"/>
                </a:lnTo>
                <a:lnTo>
                  <a:pt x="8413" y="35170"/>
                </a:lnTo>
                <a:lnTo>
                  <a:pt x="7376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279" y="39254"/>
                </a:lnTo>
                <a:lnTo>
                  <a:pt x="6157" y="39254"/>
                </a:lnTo>
                <a:lnTo>
                  <a:pt x="6096" y="39315"/>
                </a:lnTo>
                <a:lnTo>
                  <a:pt x="6096" y="39376"/>
                </a:lnTo>
                <a:lnTo>
                  <a:pt x="6096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23" y="39985"/>
                </a:lnTo>
                <a:lnTo>
                  <a:pt x="6523" y="40229"/>
                </a:lnTo>
                <a:lnTo>
                  <a:pt x="6462" y="40717"/>
                </a:lnTo>
                <a:lnTo>
                  <a:pt x="6340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2" y="43886"/>
                </a:lnTo>
                <a:lnTo>
                  <a:pt x="5731" y="44496"/>
                </a:lnTo>
                <a:lnTo>
                  <a:pt x="5670" y="44800"/>
                </a:lnTo>
                <a:lnTo>
                  <a:pt x="5670" y="44922"/>
                </a:lnTo>
                <a:lnTo>
                  <a:pt x="5548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060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12" y="45349"/>
                </a:lnTo>
                <a:lnTo>
                  <a:pt x="4390" y="45593"/>
                </a:lnTo>
                <a:lnTo>
                  <a:pt x="432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07" y="44374"/>
                </a:lnTo>
                <a:lnTo>
                  <a:pt x="4268" y="43825"/>
                </a:lnTo>
                <a:lnTo>
                  <a:pt x="4268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24" y="42911"/>
                </a:lnTo>
                <a:lnTo>
                  <a:pt x="3963" y="42972"/>
                </a:lnTo>
                <a:lnTo>
                  <a:pt x="3780" y="43155"/>
                </a:lnTo>
                <a:lnTo>
                  <a:pt x="3658" y="43642"/>
                </a:lnTo>
                <a:lnTo>
                  <a:pt x="3171" y="44861"/>
                </a:lnTo>
                <a:lnTo>
                  <a:pt x="2988" y="45349"/>
                </a:lnTo>
                <a:lnTo>
                  <a:pt x="2805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561" y="45654"/>
                </a:lnTo>
                <a:lnTo>
                  <a:pt x="2561" y="45593"/>
                </a:lnTo>
                <a:lnTo>
                  <a:pt x="2500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9" y="43703"/>
                </a:lnTo>
                <a:lnTo>
                  <a:pt x="3231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1" y="42484"/>
                </a:lnTo>
                <a:lnTo>
                  <a:pt x="3049" y="42484"/>
                </a:lnTo>
                <a:lnTo>
                  <a:pt x="2927" y="42545"/>
                </a:lnTo>
                <a:lnTo>
                  <a:pt x="2744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342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22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073" y="41082"/>
                </a:lnTo>
                <a:lnTo>
                  <a:pt x="183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15" y="41936"/>
                </a:lnTo>
                <a:lnTo>
                  <a:pt x="671" y="41997"/>
                </a:lnTo>
                <a:lnTo>
                  <a:pt x="42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30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1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2" y="38827"/>
                </a:lnTo>
                <a:lnTo>
                  <a:pt x="4572" y="38827"/>
                </a:lnTo>
                <a:lnTo>
                  <a:pt x="4694" y="38888"/>
                </a:lnTo>
                <a:lnTo>
                  <a:pt x="4816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2" y="38522"/>
                </a:lnTo>
                <a:lnTo>
                  <a:pt x="4207" y="38461"/>
                </a:lnTo>
                <a:lnTo>
                  <a:pt x="4572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243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01" y="29928"/>
                </a:lnTo>
                <a:lnTo>
                  <a:pt x="6767" y="29075"/>
                </a:lnTo>
                <a:lnTo>
                  <a:pt x="6950" y="28709"/>
                </a:lnTo>
                <a:lnTo>
                  <a:pt x="7133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20" y="27368"/>
                </a:lnTo>
                <a:lnTo>
                  <a:pt x="7681" y="27063"/>
                </a:lnTo>
                <a:lnTo>
                  <a:pt x="7681" y="26149"/>
                </a:lnTo>
                <a:lnTo>
                  <a:pt x="7803" y="25235"/>
                </a:lnTo>
                <a:lnTo>
                  <a:pt x="7864" y="24259"/>
                </a:lnTo>
                <a:lnTo>
                  <a:pt x="8169" y="22370"/>
                </a:lnTo>
                <a:lnTo>
                  <a:pt x="8352" y="21455"/>
                </a:lnTo>
                <a:lnTo>
                  <a:pt x="8413" y="21151"/>
                </a:lnTo>
                <a:lnTo>
                  <a:pt x="8413" y="20846"/>
                </a:lnTo>
                <a:lnTo>
                  <a:pt x="8352" y="19932"/>
                </a:lnTo>
                <a:lnTo>
                  <a:pt x="8352" y="19017"/>
                </a:lnTo>
                <a:lnTo>
                  <a:pt x="8413" y="18164"/>
                </a:lnTo>
                <a:lnTo>
                  <a:pt x="8473" y="17737"/>
                </a:lnTo>
                <a:lnTo>
                  <a:pt x="8595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4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34" y="14446"/>
                </a:lnTo>
                <a:lnTo>
                  <a:pt x="11460" y="14324"/>
                </a:lnTo>
                <a:lnTo>
                  <a:pt x="12375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6946" y="12191"/>
                </a:lnTo>
                <a:lnTo>
                  <a:pt x="17129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7" y="11032"/>
                </a:lnTo>
                <a:lnTo>
                  <a:pt x="19201" y="11093"/>
                </a:lnTo>
                <a:lnTo>
                  <a:pt x="19445" y="11154"/>
                </a:lnTo>
                <a:lnTo>
                  <a:pt x="19750" y="11093"/>
                </a:lnTo>
                <a:lnTo>
                  <a:pt x="2005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17" y="366"/>
                </a:lnTo>
                <a:lnTo>
                  <a:pt x="17068" y="670"/>
                </a:lnTo>
                <a:lnTo>
                  <a:pt x="16763" y="853"/>
                </a:lnTo>
                <a:lnTo>
                  <a:pt x="16519" y="1097"/>
                </a:lnTo>
                <a:lnTo>
                  <a:pt x="16336" y="1402"/>
                </a:lnTo>
                <a:lnTo>
                  <a:pt x="16093" y="1646"/>
                </a:lnTo>
                <a:lnTo>
                  <a:pt x="15788" y="2316"/>
                </a:lnTo>
                <a:lnTo>
                  <a:pt x="15544" y="2987"/>
                </a:lnTo>
                <a:lnTo>
                  <a:pt x="15422" y="3657"/>
                </a:lnTo>
                <a:lnTo>
                  <a:pt x="15361" y="4389"/>
                </a:lnTo>
                <a:lnTo>
                  <a:pt x="15361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6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763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885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580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447" y="13653"/>
                </a:lnTo>
                <a:lnTo>
                  <a:pt x="14325" y="13775"/>
                </a:lnTo>
                <a:lnTo>
                  <a:pt x="13289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4" y="14141"/>
                </a:lnTo>
                <a:lnTo>
                  <a:pt x="10668" y="14263"/>
                </a:lnTo>
                <a:lnTo>
                  <a:pt x="10302" y="14385"/>
                </a:lnTo>
                <a:lnTo>
                  <a:pt x="9997" y="14629"/>
                </a:lnTo>
                <a:lnTo>
                  <a:pt x="9693" y="14812"/>
                </a:lnTo>
                <a:lnTo>
                  <a:pt x="9449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254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072" y="27856"/>
                </a:lnTo>
                <a:lnTo>
                  <a:pt x="6889" y="28160"/>
                </a:lnTo>
                <a:lnTo>
                  <a:pt x="6706" y="28526"/>
                </a:lnTo>
                <a:lnTo>
                  <a:pt x="6462" y="28892"/>
                </a:lnTo>
                <a:lnTo>
                  <a:pt x="5974" y="30172"/>
                </a:lnTo>
                <a:lnTo>
                  <a:pt x="5548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877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02" y="38461"/>
                </a:lnTo>
                <a:lnTo>
                  <a:pt x="3475" y="38461"/>
                </a:lnTo>
                <a:lnTo>
                  <a:pt x="3110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9" y="39863"/>
                </a:lnTo>
                <a:lnTo>
                  <a:pt x="1281" y="40412"/>
                </a:lnTo>
                <a:lnTo>
                  <a:pt x="793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1" y="41692"/>
                </a:lnTo>
                <a:lnTo>
                  <a:pt x="1" y="41814"/>
                </a:lnTo>
                <a:lnTo>
                  <a:pt x="62" y="42058"/>
                </a:lnTo>
                <a:lnTo>
                  <a:pt x="184" y="42179"/>
                </a:lnTo>
                <a:lnTo>
                  <a:pt x="428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9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195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854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30" y="44435"/>
                </a:lnTo>
                <a:lnTo>
                  <a:pt x="2012" y="44130"/>
                </a:lnTo>
                <a:lnTo>
                  <a:pt x="2561" y="43399"/>
                </a:lnTo>
                <a:lnTo>
                  <a:pt x="2744" y="43033"/>
                </a:lnTo>
                <a:lnTo>
                  <a:pt x="3049" y="42789"/>
                </a:lnTo>
                <a:lnTo>
                  <a:pt x="3049" y="42789"/>
                </a:lnTo>
                <a:lnTo>
                  <a:pt x="2988" y="43094"/>
                </a:lnTo>
                <a:lnTo>
                  <a:pt x="2866" y="43459"/>
                </a:lnTo>
                <a:lnTo>
                  <a:pt x="2622" y="44191"/>
                </a:lnTo>
                <a:lnTo>
                  <a:pt x="2317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2988" y="45776"/>
                </a:lnTo>
                <a:lnTo>
                  <a:pt x="3171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24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085" y="45776"/>
                </a:lnTo>
                <a:lnTo>
                  <a:pt x="4268" y="45837"/>
                </a:lnTo>
                <a:lnTo>
                  <a:pt x="4451" y="45837"/>
                </a:lnTo>
                <a:lnTo>
                  <a:pt x="4572" y="45776"/>
                </a:lnTo>
                <a:lnTo>
                  <a:pt x="4694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877" y="44496"/>
                </a:lnTo>
                <a:lnTo>
                  <a:pt x="4999" y="43642"/>
                </a:lnTo>
                <a:lnTo>
                  <a:pt x="4999" y="43338"/>
                </a:lnTo>
                <a:lnTo>
                  <a:pt x="5060" y="43216"/>
                </a:lnTo>
                <a:lnTo>
                  <a:pt x="5121" y="43094"/>
                </a:lnTo>
                <a:lnTo>
                  <a:pt x="5182" y="43277"/>
                </a:lnTo>
                <a:lnTo>
                  <a:pt x="5182" y="43459"/>
                </a:lnTo>
                <a:lnTo>
                  <a:pt x="5121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04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1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5974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546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460" y="27185"/>
                </a:lnTo>
                <a:lnTo>
                  <a:pt x="11948" y="25844"/>
                </a:lnTo>
                <a:lnTo>
                  <a:pt x="12375" y="27307"/>
                </a:lnTo>
                <a:lnTo>
                  <a:pt x="12496" y="27856"/>
                </a:lnTo>
                <a:lnTo>
                  <a:pt x="12618" y="28465"/>
                </a:lnTo>
                <a:lnTo>
                  <a:pt x="12679" y="29136"/>
                </a:lnTo>
                <a:lnTo>
                  <a:pt x="12618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740" y="34012"/>
                </a:lnTo>
                <a:lnTo>
                  <a:pt x="12618" y="34560"/>
                </a:lnTo>
                <a:lnTo>
                  <a:pt x="12314" y="36633"/>
                </a:lnTo>
                <a:lnTo>
                  <a:pt x="12192" y="37669"/>
                </a:lnTo>
                <a:lnTo>
                  <a:pt x="12070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3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4" y="53334"/>
                </a:lnTo>
                <a:lnTo>
                  <a:pt x="14081" y="55041"/>
                </a:lnTo>
                <a:lnTo>
                  <a:pt x="14203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142" y="58393"/>
                </a:lnTo>
                <a:lnTo>
                  <a:pt x="13837" y="59856"/>
                </a:lnTo>
                <a:lnTo>
                  <a:pt x="13655" y="60892"/>
                </a:lnTo>
                <a:lnTo>
                  <a:pt x="13472" y="61928"/>
                </a:lnTo>
                <a:lnTo>
                  <a:pt x="13472" y="62964"/>
                </a:lnTo>
                <a:lnTo>
                  <a:pt x="13533" y="64001"/>
                </a:lnTo>
                <a:lnTo>
                  <a:pt x="13655" y="65037"/>
                </a:lnTo>
                <a:lnTo>
                  <a:pt x="13898" y="66012"/>
                </a:lnTo>
                <a:lnTo>
                  <a:pt x="14447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580" y="75643"/>
                </a:lnTo>
                <a:lnTo>
                  <a:pt x="16458" y="76069"/>
                </a:lnTo>
                <a:lnTo>
                  <a:pt x="16276" y="76496"/>
                </a:lnTo>
                <a:lnTo>
                  <a:pt x="15849" y="77227"/>
                </a:lnTo>
                <a:lnTo>
                  <a:pt x="15361" y="77959"/>
                </a:lnTo>
                <a:lnTo>
                  <a:pt x="15117" y="78264"/>
                </a:lnTo>
                <a:lnTo>
                  <a:pt x="14752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5971" y="79787"/>
                </a:lnTo>
                <a:lnTo>
                  <a:pt x="16519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49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262" y="79909"/>
                </a:lnTo>
                <a:lnTo>
                  <a:pt x="19384" y="79727"/>
                </a:lnTo>
                <a:lnTo>
                  <a:pt x="19506" y="79544"/>
                </a:lnTo>
                <a:lnTo>
                  <a:pt x="19628" y="79787"/>
                </a:lnTo>
                <a:lnTo>
                  <a:pt x="19872" y="80031"/>
                </a:lnTo>
                <a:lnTo>
                  <a:pt x="20116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30" y="80153"/>
                </a:lnTo>
                <a:lnTo>
                  <a:pt x="21335" y="79970"/>
                </a:lnTo>
                <a:lnTo>
                  <a:pt x="21457" y="79848"/>
                </a:lnTo>
                <a:lnTo>
                  <a:pt x="21518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9" y="79787"/>
                </a:lnTo>
                <a:lnTo>
                  <a:pt x="23285" y="79727"/>
                </a:lnTo>
                <a:lnTo>
                  <a:pt x="2407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26" y="79117"/>
                </a:lnTo>
                <a:lnTo>
                  <a:pt x="24626" y="78934"/>
                </a:lnTo>
                <a:lnTo>
                  <a:pt x="24565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285" y="77471"/>
                </a:lnTo>
                <a:lnTo>
                  <a:pt x="22859" y="76679"/>
                </a:lnTo>
                <a:lnTo>
                  <a:pt x="22493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67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8" y="64976"/>
                </a:lnTo>
                <a:lnTo>
                  <a:pt x="25480" y="63940"/>
                </a:lnTo>
                <a:lnTo>
                  <a:pt x="25540" y="62964"/>
                </a:lnTo>
                <a:lnTo>
                  <a:pt x="25540" y="61928"/>
                </a:lnTo>
                <a:lnTo>
                  <a:pt x="2535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687" y="56869"/>
                </a:lnTo>
                <a:lnTo>
                  <a:pt x="24748" y="56016"/>
                </a:lnTo>
                <a:lnTo>
                  <a:pt x="24931" y="55162"/>
                </a:lnTo>
                <a:lnTo>
                  <a:pt x="25358" y="53456"/>
                </a:lnTo>
                <a:lnTo>
                  <a:pt x="25845" y="51505"/>
                </a:lnTo>
                <a:lnTo>
                  <a:pt x="26211" y="49555"/>
                </a:lnTo>
                <a:lnTo>
                  <a:pt x="26516" y="47543"/>
                </a:lnTo>
                <a:lnTo>
                  <a:pt x="2669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760" y="37364"/>
                </a:lnTo>
                <a:lnTo>
                  <a:pt x="26455" y="35414"/>
                </a:lnTo>
                <a:lnTo>
                  <a:pt x="26211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150" y="32976"/>
                </a:lnTo>
                <a:lnTo>
                  <a:pt x="26150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150" y="28282"/>
                </a:lnTo>
                <a:lnTo>
                  <a:pt x="26272" y="27856"/>
                </a:lnTo>
                <a:lnTo>
                  <a:pt x="26820" y="26027"/>
                </a:lnTo>
                <a:lnTo>
                  <a:pt x="26942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040" y="29196"/>
                </a:lnTo>
                <a:lnTo>
                  <a:pt x="28344" y="30598"/>
                </a:lnTo>
                <a:lnTo>
                  <a:pt x="28588" y="31269"/>
                </a:lnTo>
                <a:lnTo>
                  <a:pt x="28771" y="32000"/>
                </a:lnTo>
                <a:lnTo>
                  <a:pt x="29320" y="33341"/>
                </a:lnTo>
                <a:lnTo>
                  <a:pt x="29990" y="34682"/>
                </a:lnTo>
                <a:lnTo>
                  <a:pt x="30661" y="36023"/>
                </a:lnTo>
                <a:lnTo>
                  <a:pt x="31270" y="37242"/>
                </a:lnTo>
                <a:lnTo>
                  <a:pt x="31880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245" y="39680"/>
                </a:lnTo>
                <a:lnTo>
                  <a:pt x="32245" y="39924"/>
                </a:lnTo>
                <a:lnTo>
                  <a:pt x="32184" y="40168"/>
                </a:lnTo>
                <a:lnTo>
                  <a:pt x="32245" y="40473"/>
                </a:lnTo>
                <a:lnTo>
                  <a:pt x="32306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099" y="44922"/>
                </a:lnTo>
                <a:lnTo>
                  <a:pt x="33282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08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891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30" y="43094"/>
                </a:lnTo>
                <a:lnTo>
                  <a:pt x="33952" y="43216"/>
                </a:lnTo>
                <a:lnTo>
                  <a:pt x="33952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379" y="45776"/>
                </a:lnTo>
                <a:lnTo>
                  <a:pt x="34562" y="45837"/>
                </a:lnTo>
                <a:lnTo>
                  <a:pt x="34683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293" y="44252"/>
                </a:lnTo>
                <a:lnTo>
                  <a:pt x="35659" y="45166"/>
                </a:lnTo>
                <a:lnTo>
                  <a:pt x="3584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12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34" y="44861"/>
                </a:lnTo>
                <a:lnTo>
                  <a:pt x="36390" y="44191"/>
                </a:lnTo>
                <a:lnTo>
                  <a:pt x="36085" y="43459"/>
                </a:lnTo>
                <a:lnTo>
                  <a:pt x="36024" y="43094"/>
                </a:lnTo>
                <a:lnTo>
                  <a:pt x="35964" y="42789"/>
                </a:lnTo>
                <a:lnTo>
                  <a:pt x="35964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17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792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22" y="42423"/>
                </a:lnTo>
                <a:lnTo>
                  <a:pt x="36817" y="41814"/>
                </a:lnTo>
                <a:lnTo>
                  <a:pt x="36695" y="41509"/>
                </a:lnTo>
                <a:lnTo>
                  <a:pt x="36573" y="41204"/>
                </a:lnTo>
                <a:lnTo>
                  <a:pt x="36573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3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2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8950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097" y="40960"/>
                </a:lnTo>
                <a:lnTo>
                  <a:pt x="37609" y="40412"/>
                </a:lnTo>
                <a:lnTo>
                  <a:pt x="3712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146" y="38766"/>
                </a:lnTo>
                <a:lnTo>
                  <a:pt x="35903" y="38583"/>
                </a:lnTo>
                <a:lnTo>
                  <a:pt x="35537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866" y="38218"/>
                </a:lnTo>
                <a:lnTo>
                  <a:pt x="34805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196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08" y="32732"/>
                </a:lnTo>
                <a:lnTo>
                  <a:pt x="33586" y="31939"/>
                </a:lnTo>
                <a:lnTo>
                  <a:pt x="33343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2" y="27916"/>
                </a:lnTo>
                <a:lnTo>
                  <a:pt x="31880" y="27734"/>
                </a:lnTo>
                <a:lnTo>
                  <a:pt x="31819" y="27490"/>
                </a:lnTo>
                <a:lnTo>
                  <a:pt x="31697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0965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9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9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687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32" y="9631"/>
                </a:lnTo>
                <a:lnTo>
                  <a:pt x="22554" y="9448"/>
                </a:lnTo>
                <a:lnTo>
                  <a:pt x="22676" y="9204"/>
                </a:lnTo>
                <a:lnTo>
                  <a:pt x="22859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24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39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4156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88;p38"/>
          <p:cNvSpPr/>
          <p:nvPr/>
        </p:nvSpPr>
        <p:spPr>
          <a:xfrm>
            <a:off x="7523185" y="1180680"/>
            <a:ext cx="1475764" cy="3228824"/>
          </a:xfrm>
          <a:custGeom>
            <a:avLst/>
            <a:gdLst/>
            <a:ahLst/>
            <a:cxnLst/>
            <a:rect l="l" t="t" r="r" b="b"/>
            <a:pathLst>
              <a:path w="35354" h="77351" extrusionOk="0">
                <a:moveTo>
                  <a:pt x="17434" y="367"/>
                </a:moveTo>
                <a:lnTo>
                  <a:pt x="18165" y="428"/>
                </a:lnTo>
                <a:lnTo>
                  <a:pt x="18896" y="549"/>
                </a:lnTo>
                <a:lnTo>
                  <a:pt x="19201" y="671"/>
                </a:lnTo>
                <a:lnTo>
                  <a:pt x="19506" y="854"/>
                </a:lnTo>
                <a:lnTo>
                  <a:pt x="19811" y="1037"/>
                </a:lnTo>
                <a:lnTo>
                  <a:pt x="20115" y="1281"/>
                </a:lnTo>
                <a:lnTo>
                  <a:pt x="20359" y="1525"/>
                </a:lnTo>
                <a:lnTo>
                  <a:pt x="20542" y="1768"/>
                </a:lnTo>
                <a:lnTo>
                  <a:pt x="20847" y="2378"/>
                </a:lnTo>
                <a:lnTo>
                  <a:pt x="21091" y="3048"/>
                </a:lnTo>
                <a:lnTo>
                  <a:pt x="21213" y="3719"/>
                </a:lnTo>
                <a:lnTo>
                  <a:pt x="21274" y="4389"/>
                </a:lnTo>
                <a:lnTo>
                  <a:pt x="21274" y="5121"/>
                </a:lnTo>
                <a:lnTo>
                  <a:pt x="21213" y="5852"/>
                </a:lnTo>
                <a:lnTo>
                  <a:pt x="21152" y="6584"/>
                </a:lnTo>
                <a:lnTo>
                  <a:pt x="20969" y="7315"/>
                </a:lnTo>
                <a:lnTo>
                  <a:pt x="20786" y="7986"/>
                </a:lnTo>
                <a:lnTo>
                  <a:pt x="20481" y="8656"/>
                </a:lnTo>
                <a:lnTo>
                  <a:pt x="20115" y="9266"/>
                </a:lnTo>
                <a:lnTo>
                  <a:pt x="19628" y="9814"/>
                </a:lnTo>
                <a:lnTo>
                  <a:pt x="19018" y="10302"/>
                </a:lnTo>
                <a:lnTo>
                  <a:pt x="18409" y="10607"/>
                </a:lnTo>
                <a:lnTo>
                  <a:pt x="18104" y="10729"/>
                </a:lnTo>
                <a:lnTo>
                  <a:pt x="17799" y="10790"/>
                </a:lnTo>
                <a:lnTo>
                  <a:pt x="17190" y="10668"/>
                </a:lnTo>
                <a:lnTo>
                  <a:pt x="16946" y="10607"/>
                </a:lnTo>
                <a:lnTo>
                  <a:pt x="16641" y="10485"/>
                </a:lnTo>
                <a:lnTo>
                  <a:pt x="16336" y="10302"/>
                </a:lnTo>
                <a:lnTo>
                  <a:pt x="16032" y="10058"/>
                </a:lnTo>
                <a:lnTo>
                  <a:pt x="15483" y="9570"/>
                </a:lnTo>
                <a:lnTo>
                  <a:pt x="15056" y="8961"/>
                </a:lnTo>
                <a:lnTo>
                  <a:pt x="14752" y="8351"/>
                </a:lnTo>
                <a:lnTo>
                  <a:pt x="14508" y="7742"/>
                </a:lnTo>
                <a:lnTo>
                  <a:pt x="14325" y="7071"/>
                </a:lnTo>
                <a:lnTo>
                  <a:pt x="14142" y="6340"/>
                </a:lnTo>
                <a:lnTo>
                  <a:pt x="14081" y="5548"/>
                </a:lnTo>
                <a:lnTo>
                  <a:pt x="14020" y="4816"/>
                </a:lnTo>
                <a:lnTo>
                  <a:pt x="14081" y="4085"/>
                </a:lnTo>
                <a:lnTo>
                  <a:pt x="14203" y="3414"/>
                </a:lnTo>
                <a:lnTo>
                  <a:pt x="14325" y="2744"/>
                </a:lnTo>
                <a:lnTo>
                  <a:pt x="14630" y="2134"/>
                </a:lnTo>
                <a:lnTo>
                  <a:pt x="14752" y="1829"/>
                </a:lnTo>
                <a:lnTo>
                  <a:pt x="14995" y="1525"/>
                </a:lnTo>
                <a:lnTo>
                  <a:pt x="15239" y="1281"/>
                </a:lnTo>
                <a:lnTo>
                  <a:pt x="15483" y="1037"/>
                </a:lnTo>
                <a:lnTo>
                  <a:pt x="15788" y="854"/>
                </a:lnTo>
                <a:lnTo>
                  <a:pt x="16093" y="671"/>
                </a:lnTo>
                <a:lnTo>
                  <a:pt x="16763" y="488"/>
                </a:lnTo>
                <a:lnTo>
                  <a:pt x="17434" y="367"/>
                </a:lnTo>
                <a:close/>
                <a:moveTo>
                  <a:pt x="17434" y="29197"/>
                </a:moveTo>
                <a:lnTo>
                  <a:pt x="17312" y="29319"/>
                </a:lnTo>
                <a:lnTo>
                  <a:pt x="17251" y="29502"/>
                </a:lnTo>
                <a:lnTo>
                  <a:pt x="17251" y="29685"/>
                </a:lnTo>
                <a:lnTo>
                  <a:pt x="17312" y="29807"/>
                </a:lnTo>
                <a:lnTo>
                  <a:pt x="17373" y="29929"/>
                </a:lnTo>
                <a:lnTo>
                  <a:pt x="17677" y="29929"/>
                </a:lnTo>
                <a:lnTo>
                  <a:pt x="17799" y="29807"/>
                </a:lnTo>
                <a:lnTo>
                  <a:pt x="17799" y="29746"/>
                </a:lnTo>
                <a:lnTo>
                  <a:pt x="17738" y="29563"/>
                </a:lnTo>
                <a:lnTo>
                  <a:pt x="17677" y="29746"/>
                </a:lnTo>
                <a:lnTo>
                  <a:pt x="17555" y="29746"/>
                </a:lnTo>
                <a:lnTo>
                  <a:pt x="17494" y="29563"/>
                </a:lnTo>
                <a:lnTo>
                  <a:pt x="17494" y="29380"/>
                </a:lnTo>
                <a:lnTo>
                  <a:pt x="17494" y="29319"/>
                </a:lnTo>
                <a:lnTo>
                  <a:pt x="17616" y="29258"/>
                </a:lnTo>
                <a:lnTo>
                  <a:pt x="17494" y="29197"/>
                </a:lnTo>
                <a:close/>
                <a:moveTo>
                  <a:pt x="4694" y="35963"/>
                </a:moveTo>
                <a:lnTo>
                  <a:pt x="4511" y="36268"/>
                </a:lnTo>
                <a:lnTo>
                  <a:pt x="4146" y="36695"/>
                </a:lnTo>
                <a:lnTo>
                  <a:pt x="3841" y="37121"/>
                </a:lnTo>
                <a:lnTo>
                  <a:pt x="3414" y="37426"/>
                </a:lnTo>
                <a:lnTo>
                  <a:pt x="3170" y="37548"/>
                </a:lnTo>
                <a:lnTo>
                  <a:pt x="2927" y="37670"/>
                </a:lnTo>
                <a:lnTo>
                  <a:pt x="3292" y="37670"/>
                </a:lnTo>
                <a:lnTo>
                  <a:pt x="3597" y="37609"/>
                </a:lnTo>
                <a:lnTo>
                  <a:pt x="3841" y="37426"/>
                </a:lnTo>
                <a:lnTo>
                  <a:pt x="4146" y="37182"/>
                </a:lnTo>
                <a:lnTo>
                  <a:pt x="4329" y="36877"/>
                </a:lnTo>
                <a:lnTo>
                  <a:pt x="4511" y="36573"/>
                </a:lnTo>
                <a:lnTo>
                  <a:pt x="4633" y="36268"/>
                </a:lnTo>
                <a:lnTo>
                  <a:pt x="4694" y="35963"/>
                </a:lnTo>
                <a:close/>
                <a:moveTo>
                  <a:pt x="30600" y="35963"/>
                </a:moveTo>
                <a:lnTo>
                  <a:pt x="30721" y="36268"/>
                </a:lnTo>
                <a:lnTo>
                  <a:pt x="30843" y="36573"/>
                </a:lnTo>
                <a:lnTo>
                  <a:pt x="31026" y="36877"/>
                </a:lnTo>
                <a:lnTo>
                  <a:pt x="31209" y="37182"/>
                </a:lnTo>
                <a:lnTo>
                  <a:pt x="31453" y="37365"/>
                </a:lnTo>
                <a:lnTo>
                  <a:pt x="31758" y="37548"/>
                </a:lnTo>
                <a:lnTo>
                  <a:pt x="32062" y="37670"/>
                </a:lnTo>
                <a:lnTo>
                  <a:pt x="32428" y="37670"/>
                </a:lnTo>
                <a:lnTo>
                  <a:pt x="32123" y="37548"/>
                </a:lnTo>
                <a:lnTo>
                  <a:pt x="31880" y="37426"/>
                </a:lnTo>
                <a:lnTo>
                  <a:pt x="31514" y="37121"/>
                </a:lnTo>
                <a:lnTo>
                  <a:pt x="31148" y="36755"/>
                </a:lnTo>
                <a:lnTo>
                  <a:pt x="30600" y="35963"/>
                </a:lnTo>
                <a:close/>
                <a:moveTo>
                  <a:pt x="17860" y="37487"/>
                </a:moveTo>
                <a:lnTo>
                  <a:pt x="17738" y="39681"/>
                </a:lnTo>
                <a:lnTo>
                  <a:pt x="17738" y="41815"/>
                </a:lnTo>
                <a:lnTo>
                  <a:pt x="17738" y="41876"/>
                </a:lnTo>
                <a:lnTo>
                  <a:pt x="17677" y="42302"/>
                </a:lnTo>
                <a:lnTo>
                  <a:pt x="17616" y="39925"/>
                </a:lnTo>
                <a:lnTo>
                  <a:pt x="17494" y="37487"/>
                </a:lnTo>
                <a:close/>
                <a:moveTo>
                  <a:pt x="13959" y="53457"/>
                </a:moveTo>
                <a:lnTo>
                  <a:pt x="13898" y="53761"/>
                </a:lnTo>
                <a:lnTo>
                  <a:pt x="13837" y="54066"/>
                </a:lnTo>
                <a:lnTo>
                  <a:pt x="13837" y="54432"/>
                </a:lnTo>
                <a:lnTo>
                  <a:pt x="13898" y="54737"/>
                </a:lnTo>
                <a:lnTo>
                  <a:pt x="14020" y="55041"/>
                </a:lnTo>
                <a:lnTo>
                  <a:pt x="14142" y="55346"/>
                </a:lnTo>
                <a:lnTo>
                  <a:pt x="14386" y="55590"/>
                </a:lnTo>
                <a:lnTo>
                  <a:pt x="14630" y="55712"/>
                </a:lnTo>
                <a:lnTo>
                  <a:pt x="14873" y="55834"/>
                </a:lnTo>
                <a:lnTo>
                  <a:pt x="15483" y="55834"/>
                </a:lnTo>
                <a:lnTo>
                  <a:pt x="15788" y="55773"/>
                </a:lnTo>
                <a:lnTo>
                  <a:pt x="16093" y="55651"/>
                </a:lnTo>
                <a:lnTo>
                  <a:pt x="16275" y="55468"/>
                </a:lnTo>
                <a:lnTo>
                  <a:pt x="16458" y="55285"/>
                </a:lnTo>
                <a:lnTo>
                  <a:pt x="16519" y="54980"/>
                </a:lnTo>
                <a:lnTo>
                  <a:pt x="16519" y="54980"/>
                </a:lnTo>
                <a:lnTo>
                  <a:pt x="16458" y="55163"/>
                </a:lnTo>
                <a:lnTo>
                  <a:pt x="16336" y="55285"/>
                </a:lnTo>
                <a:lnTo>
                  <a:pt x="16032" y="55468"/>
                </a:lnTo>
                <a:lnTo>
                  <a:pt x="15849" y="55590"/>
                </a:lnTo>
                <a:lnTo>
                  <a:pt x="14873" y="55590"/>
                </a:lnTo>
                <a:lnTo>
                  <a:pt x="14691" y="55468"/>
                </a:lnTo>
                <a:lnTo>
                  <a:pt x="14508" y="55346"/>
                </a:lnTo>
                <a:lnTo>
                  <a:pt x="14325" y="55163"/>
                </a:lnTo>
                <a:lnTo>
                  <a:pt x="14081" y="54798"/>
                </a:lnTo>
                <a:lnTo>
                  <a:pt x="14020" y="54371"/>
                </a:lnTo>
                <a:lnTo>
                  <a:pt x="13959" y="53883"/>
                </a:lnTo>
                <a:lnTo>
                  <a:pt x="13959" y="53457"/>
                </a:lnTo>
                <a:close/>
                <a:moveTo>
                  <a:pt x="21396" y="53457"/>
                </a:moveTo>
                <a:lnTo>
                  <a:pt x="21396" y="54005"/>
                </a:lnTo>
                <a:lnTo>
                  <a:pt x="21274" y="54554"/>
                </a:lnTo>
                <a:lnTo>
                  <a:pt x="21213" y="54798"/>
                </a:lnTo>
                <a:lnTo>
                  <a:pt x="21091" y="55041"/>
                </a:lnTo>
                <a:lnTo>
                  <a:pt x="20908" y="55285"/>
                </a:lnTo>
                <a:lnTo>
                  <a:pt x="20725" y="55468"/>
                </a:lnTo>
                <a:lnTo>
                  <a:pt x="20481" y="55529"/>
                </a:lnTo>
                <a:lnTo>
                  <a:pt x="20176" y="55590"/>
                </a:lnTo>
                <a:lnTo>
                  <a:pt x="19933" y="55651"/>
                </a:lnTo>
                <a:lnTo>
                  <a:pt x="19628" y="55590"/>
                </a:lnTo>
                <a:lnTo>
                  <a:pt x="19384" y="55529"/>
                </a:lnTo>
                <a:lnTo>
                  <a:pt x="19140" y="55407"/>
                </a:lnTo>
                <a:lnTo>
                  <a:pt x="18896" y="55224"/>
                </a:lnTo>
                <a:lnTo>
                  <a:pt x="18775" y="54980"/>
                </a:lnTo>
                <a:lnTo>
                  <a:pt x="18896" y="55285"/>
                </a:lnTo>
                <a:lnTo>
                  <a:pt x="19018" y="55468"/>
                </a:lnTo>
                <a:lnTo>
                  <a:pt x="19262" y="55651"/>
                </a:lnTo>
                <a:lnTo>
                  <a:pt x="19567" y="55773"/>
                </a:lnTo>
                <a:lnTo>
                  <a:pt x="19811" y="55834"/>
                </a:lnTo>
                <a:lnTo>
                  <a:pt x="20420" y="55834"/>
                </a:lnTo>
                <a:lnTo>
                  <a:pt x="20664" y="55712"/>
                </a:lnTo>
                <a:lnTo>
                  <a:pt x="20969" y="55590"/>
                </a:lnTo>
                <a:lnTo>
                  <a:pt x="21152" y="55346"/>
                </a:lnTo>
                <a:lnTo>
                  <a:pt x="21335" y="55041"/>
                </a:lnTo>
                <a:lnTo>
                  <a:pt x="21456" y="54737"/>
                </a:lnTo>
                <a:lnTo>
                  <a:pt x="21517" y="54432"/>
                </a:lnTo>
                <a:lnTo>
                  <a:pt x="21517" y="54066"/>
                </a:lnTo>
                <a:lnTo>
                  <a:pt x="21456" y="53761"/>
                </a:lnTo>
                <a:lnTo>
                  <a:pt x="21396" y="53457"/>
                </a:lnTo>
                <a:close/>
                <a:moveTo>
                  <a:pt x="17677" y="44436"/>
                </a:moveTo>
                <a:lnTo>
                  <a:pt x="17738" y="45837"/>
                </a:lnTo>
                <a:lnTo>
                  <a:pt x="17799" y="47178"/>
                </a:lnTo>
                <a:lnTo>
                  <a:pt x="17738" y="48641"/>
                </a:lnTo>
                <a:lnTo>
                  <a:pt x="17677" y="50043"/>
                </a:lnTo>
                <a:lnTo>
                  <a:pt x="17677" y="51628"/>
                </a:lnTo>
                <a:lnTo>
                  <a:pt x="17799" y="53213"/>
                </a:lnTo>
                <a:lnTo>
                  <a:pt x="17982" y="54737"/>
                </a:lnTo>
                <a:lnTo>
                  <a:pt x="18043" y="55102"/>
                </a:lnTo>
                <a:lnTo>
                  <a:pt x="17982" y="55529"/>
                </a:lnTo>
                <a:lnTo>
                  <a:pt x="17921" y="56321"/>
                </a:lnTo>
                <a:lnTo>
                  <a:pt x="17799" y="57967"/>
                </a:lnTo>
                <a:lnTo>
                  <a:pt x="17677" y="59552"/>
                </a:lnTo>
                <a:lnTo>
                  <a:pt x="17677" y="60405"/>
                </a:lnTo>
                <a:lnTo>
                  <a:pt x="17616" y="58820"/>
                </a:lnTo>
                <a:lnTo>
                  <a:pt x="17494" y="57175"/>
                </a:lnTo>
                <a:lnTo>
                  <a:pt x="17373" y="55529"/>
                </a:lnTo>
                <a:lnTo>
                  <a:pt x="17312" y="55163"/>
                </a:lnTo>
                <a:lnTo>
                  <a:pt x="17312" y="54798"/>
                </a:lnTo>
                <a:lnTo>
                  <a:pt x="17434" y="54066"/>
                </a:lnTo>
                <a:lnTo>
                  <a:pt x="17555" y="52481"/>
                </a:lnTo>
                <a:lnTo>
                  <a:pt x="17616" y="50897"/>
                </a:lnTo>
                <a:lnTo>
                  <a:pt x="17555" y="49129"/>
                </a:lnTo>
                <a:lnTo>
                  <a:pt x="17555" y="48215"/>
                </a:lnTo>
                <a:lnTo>
                  <a:pt x="17555" y="47300"/>
                </a:lnTo>
                <a:lnTo>
                  <a:pt x="17616" y="45898"/>
                </a:lnTo>
                <a:lnTo>
                  <a:pt x="17677" y="44436"/>
                </a:lnTo>
                <a:close/>
                <a:moveTo>
                  <a:pt x="17677" y="62051"/>
                </a:moveTo>
                <a:lnTo>
                  <a:pt x="17677" y="62782"/>
                </a:lnTo>
                <a:lnTo>
                  <a:pt x="17799" y="64306"/>
                </a:lnTo>
                <a:lnTo>
                  <a:pt x="17982" y="65891"/>
                </a:lnTo>
                <a:lnTo>
                  <a:pt x="18104" y="67476"/>
                </a:lnTo>
                <a:lnTo>
                  <a:pt x="18104" y="69061"/>
                </a:lnTo>
                <a:lnTo>
                  <a:pt x="18104" y="70828"/>
                </a:lnTo>
                <a:lnTo>
                  <a:pt x="18043" y="71438"/>
                </a:lnTo>
                <a:lnTo>
                  <a:pt x="18043" y="71743"/>
                </a:lnTo>
                <a:lnTo>
                  <a:pt x="18043" y="71986"/>
                </a:lnTo>
                <a:lnTo>
                  <a:pt x="17677" y="72535"/>
                </a:lnTo>
                <a:lnTo>
                  <a:pt x="17616" y="72474"/>
                </a:lnTo>
                <a:lnTo>
                  <a:pt x="17494" y="72352"/>
                </a:lnTo>
                <a:lnTo>
                  <a:pt x="17373" y="72108"/>
                </a:lnTo>
                <a:lnTo>
                  <a:pt x="17251" y="71864"/>
                </a:lnTo>
                <a:lnTo>
                  <a:pt x="17251" y="71743"/>
                </a:lnTo>
                <a:lnTo>
                  <a:pt x="17251" y="71499"/>
                </a:lnTo>
                <a:lnTo>
                  <a:pt x="17251" y="71133"/>
                </a:lnTo>
                <a:lnTo>
                  <a:pt x="17190" y="69792"/>
                </a:lnTo>
                <a:lnTo>
                  <a:pt x="17190" y="68329"/>
                </a:lnTo>
                <a:lnTo>
                  <a:pt x="17312" y="66805"/>
                </a:lnTo>
                <a:lnTo>
                  <a:pt x="17434" y="65221"/>
                </a:lnTo>
                <a:lnTo>
                  <a:pt x="17555" y="63636"/>
                </a:lnTo>
                <a:lnTo>
                  <a:pt x="17677" y="62051"/>
                </a:lnTo>
                <a:close/>
                <a:moveTo>
                  <a:pt x="15788" y="10180"/>
                </a:moveTo>
                <a:lnTo>
                  <a:pt x="16214" y="10485"/>
                </a:lnTo>
                <a:lnTo>
                  <a:pt x="16641" y="10729"/>
                </a:lnTo>
                <a:lnTo>
                  <a:pt x="17129" y="10911"/>
                </a:lnTo>
                <a:lnTo>
                  <a:pt x="17677" y="10972"/>
                </a:lnTo>
                <a:lnTo>
                  <a:pt x="18165" y="10911"/>
                </a:lnTo>
                <a:lnTo>
                  <a:pt x="18653" y="10790"/>
                </a:lnTo>
                <a:lnTo>
                  <a:pt x="19079" y="10546"/>
                </a:lnTo>
                <a:lnTo>
                  <a:pt x="19506" y="10241"/>
                </a:lnTo>
                <a:lnTo>
                  <a:pt x="19506" y="10241"/>
                </a:lnTo>
                <a:lnTo>
                  <a:pt x="19445" y="11033"/>
                </a:lnTo>
                <a:lnTo>
                  <a:pt x="19506" y="11399"/>
                </a:lnTo>
                <a:lnTo>
                  <a:pt x="19689" y="11765"/>
                </a:lnTo>
                <a:lnTo>
                  <a:pt x="19933" y="12070"/>
                </a:lnTo>
                <a:lnTo>
                  <a:pt x="20298" y="12313"/>
                </a:lnTo>
                <a:lnTo>
                  <a:pt x="20603" y="12496"/>
                </a:lnTo>
                <a:lnTo>
                  <a:pt x="21030" y="12557"/>
                </a:lnTo>
                <a:lnTo>
                  <a:pt x="21883" y="12801"/>
                </a:lnTo>
                <a:lnTo>
                  <a:pt x="22676" y="13106"/>
                </a:lnTo>
                <a:lnTo>
                  <a:pt x="23407" y="13410"/>
                </a:lnTo>
                <a:lnTo>
                  <a:pt x="24077" y="13837"/>
                </a:lnTo>
                <a:lnTo>
                  <a:pt x="24748" y="14325"/>
                </a:lnTo>
                <a:lnTo>
                  <a:pt x="24992" y="14630"/>
                </a:lnTo>
                <a:lnTo>
                  <a:pt x="25236" y="14934"/>
                </a:lnTo>
                <a:lnTo>
                  <a:pt x="25418" y="15300"/>
                </a:lnTo>
                <a:lnTo>
                  <a:pt x="25601" y="15605"/>
                </a:lnTo>
                <a:lnTo>
                  <a:pt x="25723" y="15971"/>
                </a:lnTo>
                <a:lnTo>
                  <a:pt x="25784" y="16336"/>
                </a:lnTo>
                <a:lnTo>
                  <a:pt x="25845" y="16946"/>
                </a:lnTo>
                <a:lnTo>
                  <a:pt x="25845" y="17555"/>
                </a:lnTo>
                <a:lnTo>
                  <a:pt x="26028" y="18957"/>
                </a:lnTo>
                <a:lnTo>
                  <a:pt x="26272" y="20298"/>
                </a:lnTo>
                <a:lnTo>
                  <a:pt x="26820" y="22980"/>
                </a:lnTo>
                <a:lnTo>
                  <a:pt x="27186" y="24870"/>
                </a:lnTo>
                <a:lnTo>
                  <a:pt x="27308" y="25418"/>
                </a:lnTo>
                <a:lnTo>
                  <a:pt x="27491" y="25967"/>
                </a:lnTo>
                <a:lnTo>
                  <a:pt x="27735" y="26454"/>
                </a:lnTo>
                <a:lnTo>
                  <a:pt x="28039" y="26881"/>
                </a:lnTo>
                <a:lnTo>
                  <a:pt x="28344" y="27308"/>
                </a:lnTo>
                <a:lnTo>
                  <a:pt x="28649" y="27795"/>
                </a:lnTo>
                <a:lnTo>
                  <a:pt x="29076" y="28710"/>
                </a:lnTo>
                <a:lnTo>
                  <a:pt x="29441" y="29624"/>
                </a:lnTo>
                <a:lnTo>
                  <a:pt x="29685" y="30599"/>
                </a:lnTo>
                <a:lnTo>
                  <a:pt x="29929" y="31574"/>
                </a:lnTo>
                <a:lnTo>
                  <a:pt x="30478" y="33586"/>
                </a:lnTo>
                <a:lnTo>
                  <a:pt x="30782" y="34439"/>
                </a:lnTo>
                <a:lnTo>
                  <a:pt x="30904" y="34805"/>
                </a:lnTo>
                <a:lnTo>
                  <a:pt x="31148" y="35171"/>
                </a:lnTo>
                <a:lnTo>
                  <a:pt x="30843" y="35293"/>
                </a:lnTo>
                <a:lnTo>
                  <a:pt x="30660" y="35415"/>
                </a:lnTo>
                <a:lnTo>
                  <a:pt x="30660" y="35475"/>
                </a:lnTo>
                <a:lnTo>
                  <a:pt x="30660" y="35536"/>
                </a:lnTo>
                <a:lnTo>
                  <a:pt x="30721" y="35658"/>
                </a:lnTo>
                <a:lnTo>
                  <a:pt x="30782" y="35658"/>
                </a:lnTo>
                <a:lnTo>
                  <a:pt x="30965" y="35536"/>
                </a:lnTo>
                <a:lnTo>
                  <a:pt x="31209" y="35354"/>
                </a:lnTo>
                <a:lnTo>
                  <a:pt x="31514" y="35354"/>
                </a:lnTo>
                <a:lnTo>
                  <a:pt x="31819" y="35415"/>
                </a:lnTo>
                <a:lnTo>
                  <a:pt x="32123" y="35475"/>
                </a:lnTo>
                <a:lnTo>
                  <a:pt x="32550" y="35780"/>
                </a:lnTo>
                <a:lnTo>
                  <a:pt x="32977" y="36146"/>
                </a:lnTo>
                <a:lnTo>
                  <a:pt x="33708" y="36877"/>
                </a:lnTo>
                <a:lnTo>
                  <a:pt x="34013" y="37243"/>
                </a:lnTo>
                <a:lnTo>
                  <a:pt x="34318" y="37548"/>
                </a:lnTo>
                <a:lnTo>
                  <a:pt x="34805" y="37914"/>
                </a:lnTo>
                <a:lnTo>
                  <a:pt x="34988" y="37975"/>
                </a:lnTo>
                <a:lnTo>
                  <a:pt x="35049" y="38096"/>
                </a:lnTo>
                <a:lnTo>
                  <a:pt x="35110" y="38157"/>
                </a:lnTo>
                <a:lnTo>
                  <a:pt x="34988" y="38279"/>
                </a:lnTo>
                <a:lnTo>
                  <a:pt x="34805" y="38279"/>
                </a:lnTo>
                <a:lnTo>
                  <a:pt x="34440" y="38218"/>
                </a:lnTo>
                <a:lnTo>
                  <a:pt x="34196" y="38157"/>
                </a:lnTo>
                <a:lnTo>
                  <a:pt x="34013" y="38036"/>
                </a:lnTo>
                <a:lnTo>
                  <a:pt x="33647" y="37670"/>
                </a:lnTo>
                <a:lnTo>
                  <a:pt x="33525" y="37548"/>
                </a:lnTo>
                <a:lnTo>
                  <a:pt x="33342" y="37548"/>
                </a:lnTo>
                <a:lnTo>
                  <a:pt x="33160" y="37609"/>
                </a:lnTo>
                <a:lnTo>
                  <a:pt x="33160" y="37670"/>
                </a:lnTo>
                <a:lnTo>
                  <a:pt x="33099" y="37731"/>
                </a:lnTo>
                <a:lnTo>
                  <a:pt x="33160" y="38036"/>
                </a:lnTo>
                <a:lnTo>
                  <a:pt x="33281" y="38218"/>
                </a:lnTo>
                <a:lnTo>
                  <a:pt x="33647" y="38950"/>
                </a:lnTo>
                <a:lnTo>
                  <a:pt x="34074" y="39681"/>
                </a:lnTo>
                <a:lnTo>
                  <a:pt x="34440" y="40291"/>
                </a:lnTo>
                <a:lnTo>
                  <a:pt x="34683" y="40596"/>
                </a:lnTo>
                <a:lnTo>
                  <a:pt x="34744" y="40778"/>
                </a:lnTo>
                <a:lnTo>
                  <a:pt x="34805" y="40961"/>
                </a:lnTo>
                <a:lnTo>
                  <a:pt x="34744" y="41022"/>
                </a:lnTo>
                <a:lnTo>
                  <a:pt x="34622" y="40961"/>
                </a:lnTo>
                <a:lnTo>
                  <a:pt x="34501" y="40778"/>
                </a:lnTo>
                <a:lnTo>
                  <a:pt x="33830" y="39864"/>
                </a:lnTo>
                <a:lnTo>
                  <a:pt x="33464" y="39316"/>
                </a:lnTo>
                <a:lnTo>
                  <a:pt x="33342" y="39194"/>
                </a:lnTo>
                <a:lnTo>
                  <a:pt x="33160" y="39072"/>
                </a:lnTo>
                <a:lnTo>
                  <a:pt x="33099" y="39072"/>
                </a:lnTo>
                <a:lnTo>
                  <a:pt x="32977" y="39133"/>
                </a:lnTo>
                <a:lnTo>
                  <a:pt x="32916" y="39255"/>
                </a:lnTo>
                <a:lnTo>
                  <a:pt x="32977" y="39376"/>
                </a:lnTo>
                <a:lnTo>
                  <a:pt x="33038" y="39620"/>
                </a:lnTo>
                <a:lnTo>
                  <a:pt x="33281" y="40047"/>
                </a:lnTo>
                <a:lnTo>
                  <a:pt x="33708" y="40839"/>
                </a:lnTo>
                <a:lnTo>
                  <a:pt x="33891" y="41266"/>
                </a:lnTo>
                <a:lnTo>
                  <a:pt x="34013" y="41693"/>
                </a:lnTo>
                <a:lnTo>
                  <a:pt x="34074" y="41936"/>
                </a:lnTo>
                <a:lnTo>
                  <a:pt x="34013" y="41997"/>
                </a:lnTo>
                <a:lnTo>
                  <a:pt x="33891" y="41936"/>
                </a:lnTo>
                <a:lnTo>
                  <a:pt x="33769" y="41815"/>
                </a:lnTo>
                <a:lnTo>
                  <a:pt x="33647" y="41632"/>
                </a:lnTo>
                <a:lnTo>
                  <a:pt x="33464" y="41266"/>
                </a:lnTo>
                <a:lnTo>
                  <a:pt x="33099" y="40413"/>
                </a:lnTo>
                <a:lnTo>
                  <a:pt x="32916" y="39986"/>
                </a:lnTo>
                <a:lnTo>
                  <a:pt x="32672" y="39559"/>
                </a:lnTo>
                <a:lnTo>
                  <a:pt x="32489" y="39376"/>
                </a:lnTo>
                <a:lnTo>
                  <a:pt x="32367" y="39316"/>
                </a:lnTo>
                <a:lnTo>
                  <a:pt x="32245" y="39376"/>
                </a:lnTo>
                <a:lnTo>
                  <a:pt x="32184" y="39498"/>
                </a:lnTo>
                <a:lnTo>
                  <a:pt x="32184" y="39681"/>
                </a:lnTo>
                <a:lnTo>
                  <a:pt x="32245" y="40108"/>
                </a:lnTo>
                <a:lnTo>
                  <a:pt x="32428" y="40535"/>
                </a:lnTo>
                <a:lnTo>
                  <a:pt x="32733" y="41388"/>
                </a:lnTo>
                <a:lnTo>
                  <a:pt x="32916" y="41693"/>
                </a:lnTo>
                <a:lnTo>
                  <a:pt x="32977" y="41876"/>
                </a:lnTo>
                <a:lnTo>
                  <a:pt x="32977" y="42058"/>
                </a:lnTo>
                <a:lnTo>
                  <a:pt x="32916" y="42119"/>
                </a:lnTo>
                <a:lnTo>
                  <a:pt x="32855" y="42119"/>
                </a:lnTo>
                <a:lnTo>
                  <a:pt x="32733" y="42058"/>
                </a:lnTo>
                <a:lnTo>
                  <a:pt x="32611" y="41876"/>
                </a:lnTo>
                <a:lnTo>
                  <a:pt x="32489" y="41632"/>
                </a:lnTo>
                <a:lnTo>
                  <a:pt x="32306" y="41205"/>
                </a:lnTo>
                <a:lnTo>
                  <a:pt x="31940" y="40291"/>
                </a:lnTo>
                <a:lnTo>
                  <a:pt x="31758" y="39864"/>
                </a:lnTo>
                <a:lnTo>
                  <a:pt x="31636" y="39681"/>
                </a:lnTo>
                <a:lnTo>
                  <a:pt x="31514" y="39620"/>
                </a:lnTo>
                <a:lnTo>
                  <a:pt x="31392" y="39620"/>
                </a:lnTo>
                <a:lnTo>
                  <a:pt x="31331" y="39681"/>
                </a:lnTo>
                <a:lnTo>
                  <a:pt x="31270" y="39803"/>
                </a:lnTo>
                <a:lnTo>
                  <a:pt x="31331" y="39925"/>
                </a:lnTo>
                <a:lnTo>
                  <a:pt x="31453" y="40474"/>
                </a:lnTo>
                <a:lnTo>
                  <a:pt x="31514" y="40839"/>
                </a:lnTo>
                <a:lnTo>
                  <a:pt x="31575" y="41266"/>
                </a:lnTo>
                <a:lnTo>
                  <a:pt x="31575" y="41510"/>
                </a:lnTo>
                <a:lnTo>
                  <a:pt x="31514" y="41510"/>
                </a:lnTo>
                <a:lnTo>
                  <a:pt x="31392" y="41449"/>
                </a:lnTo>
                <a:lnTo>
                  <a:pt x="31209" y="40961"/>
                </a:lnTo>
                <a:lnTo>
                  <a:pt x="31026" y="40413"/>
                </a:lnTo>
                <a:lnTo>
                  <a:pt x="30904" y="39925"/>
                </a:lnTo>
                <a:lnTo>
                  <a:pt x="30782" y="39437"/>
                </a:lnTo>
                <a:lnTo>
                  <a:pt x="30417" y="38706"/>
                </a:lnTo>
                <a:lnTo>
                  <a:pt x="30051" y="38036"/>
                </a:lnTo>
                <a:lnTo>
                  <a:pt x="29807" y="37304"/>
                </a:lnTo>
                <a:lnTo>
                  <a:pt x="29685" y="36877"/>
                </a:lnTo>
                <a:lnTo>
                  <a:pt x="29746" y="36512"/>
                </a:lnTo>
                <a:lnTo>
                  <a:pt x="29807" y="36390"/>
                </a:lnTo>
                <a:lnTo>
                  <a:pt x="29929" y="36268"/>
                </a:lnTo>
                <a:lnTo>
                  <a:pt x="29990" y="36146"/>
                </a:lnTo>
                <a:lnTo>
                  <a:pt x="29929" y="36024"/>
                </a:lnTo>
                <a:lnTo>
                  <a:pt x="29807" y="36024"/>
                </a:lnTo>
                <a:lnTo>
                  <a:pt x="29685" y="36146"/>
                </a:lnTo>
                <a:lnTo>
                  <a:pt x="27979" y="33220"/>
                </a:lnTo>
                <a:lnTo>
                  <a:pt x="26820" y="31270"/>
                </a:lnTo>
                <a:lnTo>
                  <a:pt x="26272" y="30294"/>
                </a:lnTo>
                <a:lnTo>
                  <a:pt x="25845" y="29258"/>
                </a:lnTo>
                <a:lnTo>
                  <a:pt x="25723" y="28771"/>
                </a:lnTo>
                <a:lnTo>
                  <a:pt x="25601" y="28283"/>
                </a:lnTo>
                <a:lnTo>
                  <a:pt x="25479" y="27795"/>
                </a:lnTo>
                <a:lnTo>
                  <a:pt x="25297" y="27308"/>
                </a:lnTo>
                <a:lnTo>
                  <a:pt x="25114" y="26820"/>
                </a:lnTo>
                <a:lnTo>
                  <a:pt x="24870" y="26393"/>
                </a:lnTo>
                <a:lnTo>
                  <a:pt x="24565" y="25906"/>
                </a:lnTo>
                <a:lnTo>
                  <a:pt x="24321" y="25479"/>
                </a:lnTo>
                <a:lnTo>
                  <a:pt x="23956" y="24504"/>
                </a:lnTo>
                <a:lnTo>
                  <a:pt x="23590" y="23590"/>
                </a:lnTo>
                <a:lnTo>
                  <a:pt x="23346" y="22919"/>
                </a:lnTo>
                <a:lnTo>
                  <a:pt x="23285" y="22736"/>
                </a:lnTo>
                <a:lnTo>
                  <a:pt x="23224" y="22553"/>
                </a:lnTo>
                <a:lnTo>
                  <a:pt x="23224" y="22310"/>
                </a:lnTo>
                <a:lnTo>
                  <a:pt x="23285" y="22005"/>
                </a:lnTo>
                <a:lnTo>
                  <a:pt x="23346" y="21761"/>
                </a:lnTo>
                <a:lnTo>
                  <a:pt x="23407" y="21517"/>
                </a:lnTo>
                <a:lnTo>
                  <a:pt x="23651" y="20969"/>
                </a:lnTo>
                <a:lnTo>
                  <a:pt x="23773" y="20664"/>
                </a:lnTo>
                <a:lnTo>
                  <a:pt x="23834" y="20359"/>
                </a:lnTo>
                <a:lnTo>
                  <a:pt x="23834" y="19811"/>
                </a:lnTo>
                <a:lnTo>
                  <a:pt x="23773" y="19262"/>
                </a:lnTo>
                <a:lnTo>
                  <a:pt x="23651" y="18957"/>
                </a:lnTo>
                <a:lnTo>
                  <a:pt x="23590" y="18652"/>
                </a:lnTo>
                <a:lnTo>
                  <a:pt x="23651" y="18348"/>
                </a:lnTo>
                <a:lnTo>
                  <a:pt x="23712" y="18104"/>
                </a:lnTo>
                <a:lnTo>
                  <a:pt x="23468" y="18652"/>
                </a:lnTo>
                <a:lnTo>
                  <a:pt x="23468" y="18774"/>
                </a:lnTo>
                <a:lnTo>
                  <a:pt x="23468" y="18957"/>
                </a:lnTo>
                <a:lnTo>
                  <a:pt x="23590" y="19506"/>
                </a:lnTo>
                <a:lnTo>
                  <a:pt x="23529" y="20054"/>
                </a:lnTo>
                <a:lnTo>
                  <a:pt x="23468" y="20542"/>
                </a:lnTo>
                <a:lnTo>
                  <a:pt x="23285" y="21030"/>
                </a:lnTo>
                <a:lnTo>
                  <a:pt x="22980" y="21456"/>
                </a:lnTo>
                <a:lnTo>
                  <a:pt x="22615" y="21822"/>
                </a:lnTo>
                <a:lnTo>
                  <a:pt x="22249" y="22127"/>
                </a:lnTo>
                <a:lnTo>
                  <a:pt x="21822" y="22310"/>
                </a:lnTo>
                <a:lnTo>
                  <a:pt x="21396" y="22371"/>
                </a:lnTo>
                <a:lnTo>
                  <a:pt x="20969" y="22432"/>
                </a:lnTo>
                <a:lnTo>
                  <a:pt x="20664" y="22371"/>
                </a:lnTo>
                <a:lnTo>
                  <a:pt x="20359" y="22310"/>
                </a:lnTo>
                <a:lnTo>
                  <a:pt x="20055" y="22188"/>
                </a:lnTo>
                <a:lnTo>
                  <a:pt x="19811" y="22066"/>
                </a:lnTo>
                <a:lnTo>
                  <a:pt x="19323" y="21700"/>
                </a:lnTo>
                <a:lnTo>
                  <a:pt x="18896" y="21212"/>
                </a:lnTo>
                <a:lnTo>
                  <a:pt x="19079" y="21517"/>
                </a:lnTo>
                <a:lnTo>
                  <a:pt x="19262" y="21822"/>
                </a:lnTo>
                <a:lnTo>
                  <a:pt x="19445" y="22066"/>
                </a:lnTo>
                <a:lnTo>
                  <a:pt x="19689" y="22249"/>
                </a:lnTo>
                <a:lnTo>
                  <a:pt x="19933" y="22432"/>
                </a:lnTo>
                <a:lnTo>
                  <a:pt x="20237" y="22553"/>
                </a:lnTo>
                <a:lnTo>
                  <a:pt x="20542" y="22614"/>
                </a:lnTo>
                <a:lnTo>
                  <a:pt x="20786" y="22675"/>
                </a:lnTo>
                <a:lnTo>
                  <a:pt x="21396" y="22736"/>
                </a:lnTo>
                <a:lnTo>
                  <a:pt x="21700" y="22675"/>
                </a:lnTo>
                <a:lnTo>
                  <a:pt x="22005" y="22553"/>
                </a:lnTo>
                <a:lnTo>
                  <a:pt x="22310" y="22492"/>
                </a:lnTo>
                <a:lnTo>
                  <a:pt x="22615" y="22310"/>
                </a:lnTo>
                <a:lnTo>
                  <a:pt x="22858" y="22127"/>
                </a:lnTo>
                <a:lnTo>
                  <a:pt x="23102" y="21883"/>
                </a:lnTo>
                <a:lnTo>
                  <a:pt x="23102" y="21883"/>
                </a:lnTo>
                <a:lnTo>
                  <a:pt x="22797" y="23285"/>
                </a:lnTo>
                <a:lnTo>
                  <a:pt x="22493" y="24626"/>
                </a:lnTo>
                <a:lnTo>
                  <a:pt x="22310" y="25357"/>
                </a:lnTo>
                <a:lnTo>
                  <a:pt x="22188" y="26089"/>
                </a:lnTo>
                <a:lnTo>
                  <a:pt x="22188" y="26820"/>
                </a:lnTo>
                <a:lnTo>
                  <a:pt x="22249" y="27613"/>
                </a:lnTo>
                <a:lnTo>
                  <a:pt x="22432" y="28344"/>
                </a:lnTo>
                <a:lnTo>
                  <a:pt x="22676" y="29014"/>
                </a:lnTo>
                <a:lnTo>
                  <a:pt x="22919" y="29746"/>
                </a:lnTo>
                <a:lnTo>
                  <a:pt x="23224" y="30416"/>
                </a:lnTo>
                <a:lnTo>
                  <a:pt x="23834" y="31818"/>
                </a:lnTo>
                <a:lnTo>
                  <a:pt x="24260" y="33281"/>
                </a:lnTo>
                <a:lnTo>
                  <a:pt x="24626" y="34744"/>
                </a:lnTo>
                <a:lnTo>
                  <a:pt x="24687" y="35475"/>
                </a:lnTo>
                <a:lnTo>
                  <a:pt x="24809" y="36207"/>
                </a:lnTo>
                <a:lnTo>
                  <a:pt x="24809" y="36999"/>
                </a:lnTo>
                <a:lnTo>
                  <a:pt x="24809" y="37731"/>
                </a:lnTo>
                <a:lnTo>
                  <a:pt x="24748" y="39316"/>
                </a:lnTo>
                <a:lnTo>
                  <a:pt x="24504" y="40839"/>
                </a:lnTo>
                <a:lnTo>
                  <a:pt x="24138" y="42363"/>
                </a:lnTo>
                <a:lnTo>
                  <a:pt x="23773" y="43887"/>
                </a:lnTo>
                <a:lnTo>
                  <a:pt x="22919" y="46874"/>
                </a:lnTo>
                <a:lnTo>
                  <a:pt x="22554" y="48398"/>
                </a:lnTo>
                <a:lnTo>
                  <a:pt x="22188" y="49921"/>
                </a:lnTo>
                <a:lnTo>
                  <a:pt x="22005" y="51384"/>
                </a:lnTo>
                <a:lnTo>
                  <a:pt x="21883" y="52908"/>
                </a:lnTo>
                <a:lnTo>
                  <a:pt x="21944" y="54432"/>
                </a:lnTo>
                <a:lnTo>
                  <a:pt x="22066" y="55956"/>
                </a:lnTo>
                <a:lnTo>
                  <a:pt x="22249" y="57540"/>
                </a:lnTo>
                <a:lnTo>
                  <a:pt x="22371" y="58333"/>
                </a:lnTo>
                <a:lnTo>
                  <a:pt x="22432" y="59125"/>
                </a:lnTo>
                <a:lnTo>
                  <a:pt x="22432" y="59918"/>
                </a:lnTo>
                <a:lnTo>
                  <a:pt x="22371" y="60649"/>
                </a:lnTo>
                <a:lnTo>
                  <a:pt x="22066" y="62234"/>
                </a:lnTo>
                <a:lnTo>
                  <a:pt x="21396" y="65342"/>
                </a:lnTo>
                <a:lnTo>
                  <a:pt x="20664" y="68390"/>
                </a:lnTo>
                <a:lnTo>
                  <a:pt x="20359" y="69853"/>
                </a:lnTo>
                <a:lnTo>
                  <a:pt x="20115" y="71377"/>
                </a:lnTo>
                <a:lnTo>
                  <a:pt x="19994" y="72047"/>
                </a:lnTo>
                <a:lnTo>
                  <a:pt x="19933" y="72413"/>
                </a:lnTo>
                <a:lnTo>
                  <a:pt x="19933" y="72779"/>
                </a:lnTo>
                <a:lnTo>
                  <a:pt x="20055" y="73083"/>
                </a:lnTo>
                <a:lnTo>
                  <a:pt x="20115" y="73449"/>
                </a:lnTo>
                <a:lnTo>
                  <a:pt x="20420" y="74120"/>
                </a:lnTo>
                <a:lnTo>
                  <a:pt x="20664" y="74729"/>
                </a:lnTo>
                <a:lnTo>
                  <a:pt x="21030" y="75339"/>
                </a:lnTo>
                <a:lnTo>
                  <a:pt x="21213" y="75644"/>
                </a:lnTo>
                <a:lnTo>
                  <a:pt x="21456" y="75887"/>
                </a:lnTo>
                <a:lnTo>
                  <a:pt x="21639" y="76009"/>
                </a:lnTo>
                <a:lnTo>
                  <a:pt x="21822" y="76131"/>
                </a:lnTo>
                <a:lnTo>
                  <a:pt x="21822" y="76192"/>
                </a:lnTo>
                <a:lnTo>
                  <a:pt x="21883" y="76253"/>
                </a:lnTo>
                <a:lnTo>
                  <a:pt x="21822" y="76436"/>
                </a:lnTo>
                <a:lnTo>
                  <a:pt x="21639" y="76558"/>
                </a:lnTo>
                <a:lnTo>
                  <a:pt x="21517" y="76619"/>
                </a:lnTo>
                <a:lnTo>
                  <a:pt x="21091" y="76619"/>
                </a:lnTo>
                <a:lnTo>
                  <a:pt x="20908" y="76680"/>
                </a:lnTo>
                <a:lnTo>
                  <a:pt x="20664" y="76802"/>
                </a:lnTo>
                <a:lnTo>
                  <a:pt x="20359" y="76924"/>
                </a:lnTo>
                <a:lnTo>
                  <a:pt x="20055" y="76924"/>
                </a:lnTo>
                <a:lnTo>
                  <a:pt x="19689" y="76984"/>
                </a:lnTo>
                <a:lnTo>
                  <a:pt x="19323" y="76924"/>
                </a:lnTo>
                <a:lnTo>
                  <a:pt x="19384" y="76741"/>
                </a:lnTo>
                <a:lnTo>
                  <a:pt x="19384" y="76558"/>
                </a:lnTo>
                <a:lnTo>
                  <a:pt x="19384" y="76375"/>
                </a:lnTo>
                <a:lnTo>
                  <a:pt x="19262" y="76192"/>
                </a:lnTo>
                <a:lnTo>
                  <a:pt x="19140" y="76131"/>
                </a:lnTo>
                <a:lnTo>
                  <a:pt x="19079" y="76131"/>
                </a:lnTo>
                <a:lnTo>
                  <a:pt x="19079" y="76253"/>
                </a:lnTo>
                <a:lnTo>
                  <a:pt x="19140" y="76314"/>
                </a:lnTo>
                <a:lnTo>
                  <a:pt x="19140" y="76436"/>
                </a:lnTo>
                <a:lnTo>
                  <a:pt x="19201" y="76680"/>
                </a:lnTo>
                <a:lnTo>
                  <a:pt x="19140" y="76863"/>
                </a:lnTo>
                <a:lnTo>
                  <a:pt x="18957" y="76984"/>
                </a:lnTo>
                <a:lnTo>
                  <a:pt x="18775" y="77106"/>
                </a:lnTo>
                <a:lnTo>
                  <a:pt x="18226" y="77106"/>
                </a:lnTo>
                <a:lnTo>
                  <a:pt x="18104" y="77045"/>
                </a:lnTo>
                <a:lnTo>
                  <a:pt x="17982" y="76863"/>
                </a:lnTo>
                <a:lnTo>
                  <a:pt x="17982" y="76619"/>
                </a:lnTo>
                <a:lnTo>
                  <a:pt x="17921" y="76009"/>
                </a:lnTo>
                <a:lnTo>
                  <a:pt x="17921" y="74790"/>
                </a:lnTo>
                <a:lnTo>
                  <a:pt x="17921" y="73510"/>
                </a:lnTo>
                <a:lnTo>
                  <a:pt x="17921" y="73083"/>
                </a:lnTo>
                <a:lnTo>
                  <a:pt x="17921" y="72840"/>
                </a:lnTo>
                <a:lnTo>
                  <a:pt x="17982" y="72596"/>
                </a:lnTo>
                <a:lnTo>
                  <a:pt x="18287" y="72108"/>
                </a:lnTo>
                <a:lnTo>
                  <a:pt x="18348" y="71925"/>
                </a:lnTo>
                <a:lnTo>
                  <a:pt x="18348" y="71682"/>
                </a:lnTo>
                <a:lnTo>
                  <a:pt x="18409" y="70341"/>
                </a:lnTo>
                <a:lnTo>
                  <a:pt x="18409" y="68268"/>
                </a:lnTo>
                <a:lnTo>
                  <a:pt x="18348" y="66257"/>
                </a:lnTo>
                <a:lnTo>
                  <a:pt x="18104" y="63819"/>
                </a:lnTo>
                <a:lnTo>
                  <a:pt x="18043" y="62539"/>
                </a:lnTo>
                <a:lnTo>
                  <a:pt x="18043" y="61259"/>
                </a:lnTo>
                <a:lnTo>
                  <a:pt x="18104" y="58760"/>
                </a:lnTo>
                <a:lnTo>
                  <a:pt x="18287" y="56260"/>
                </a:lnTo>
                <a:lnTo>
                  <a:pt x="18348" y="55590"/>
                </a:lnTo>
                <a:lnTo>
                  <a:pt x="18409" y="54980"/>
                </a:lnTo>
                <a:lnTo>
                  <a:pt x="18348" y="54554"/>
                </a:lnTo>
                <a:lnTo>
                  <a:pt x="18226" y="54127"/>
                </a:lnTo>
                <a:lnTo>
                  <a:pt x="18104" y="52908"/>
                </a:lnTo>
                <a:lnTo>
                  <a:pt x="18043" y="51628"/>
                </a:lnTo>
                <a:lnTo>
                  <a:pt x="18043" y="50531"/>
                </a:lnTo>
                <a:lnTo>
                  <a:pt x="18043" y="49373"/>
                </a:lnTo>
                <a:lnTo>
                  <a:pt x="18104" y="48215"/>
                </a:lnTo>
                <a:lnTo>
                  <a:pt x="18104" y="47118"/>
                </a:lnTo>
                <a:lnTo>
                  <a:pt x="17982" y="44862"/>
                </a:lnTo>
                <a:lnTo>
                  <a:pt x="17921" y="42424"/>
                </a:lnTo>
                <a:lnTo>
                  <a:pt x="17982" y="39864"/>
                </a:lnTo>
                <a:lnTo>
                  <a:pt x="17982" y="38645"/>
                </a:lnTo>
                <a:lnTo>
                  <a:pt x="17982" y="38036"/>
                </a:lnTo>
                <a:lnTo>
                  <a:pt x="17982" y="37731"/>
                </a:lnTo>
                <a:lnTo>
                  <a:pt x="17982" y="37548"/>
                </a:lnTo>
                <a:lnTo>
                  <a:pt x="18043" y="37426"/>
                </a:lnTo>
                <a:lnTo>
                  <a:pt x="18226" y="37365"/>
                </a:lnTo>
                <a:lnTo>
                  <a:pt x="18409" y="37243"/>
                </a:lnTo>
                <a:lnTo>
                  <a:pt x="18653" y="36999"/>
                </a:lnTo>
                <a:lnTo>
                  <a:pt x="18653" y="36999"/>
                </a:lnTo>
                <a:lnTo>
                  <a:pt x="18165" y="37121"/>
                </a:lnTo>
                <a:lnTo>
                  <a:pt x="17616" y="37121"/>
                </a:lnTo>
                <a:lnTo>
                  <a:pt x="17129" y="37060"/>
                </a:lnTo>
                <a:lnTo>
                  <a:pt x="16641" y="36999"/>
                </a:lnTo>
                <a:lnTo>
                  <a:pt x="16824" y="37243"/>
                </a:lnTo>
                <a:lnTo>
                  <a:pt x="17068" y="37304"/>
                </a:lnTo>
                <a:lnTo>
                  <a:pt x="17251" y="37426"/>
                </a:lnTo>
                <a:lnTo>
                  <a:pt x="17312" y="37548"/>
                </a:lnTo>
                <a:lnTo>
                  <a:pt x="17312" y="37670"/>
                </a:lnTo>
                <a:lnTo>
                  <a:pt x="17312" y="37914"/>
                </a:lnTo>
                <a:lnTo>
                  <a:pt x="17312" y="38584"/>
                </a:lnTo>
                <a:lnTo>
                  <a:pt x="17373" y="41083"/>
                </a:lnTo>
                <a:lnTo>
                  <a:pt x="17373" y="43582"/>
                </a:lnTo>
                <a:lnTo>
                  <a:pt x="17312" y="46081"/>
                </a:lnTo>
                <a:lnTo>
                  <a:pt x="17251" y="46996"/>
                </a:lnTo>
                <a:lnTo>
                  <a:pt x="17251" y="47849"/>
                </a:lnTo>
                <a:lnTo>
                  <a:pt x="17251" y="49129"/>
                </a:lnTo>
                <a:lnTo>
                  <a:pt x="17312" y="50348"/>
                </a:lnTo>
                <a:lnTo>
                  <a:pt x="17312" y="51628"/>
                </a:lnTo>
                <a:lnTo>
                  <a:pt x="17190" y="52908"/>
                </a:lnTo>
                <a:lnTo>
                  <a:pt x="17068" y="54066"/>
                </a:lnTo>
                <a:lnTo>
                  <a:pt x="17007" y="54493"/>
                </a:lnTo>
                <a:lnTo>
                  <a:pt x="16946" y="54980"/>
                </a:lnTo>
                <a:lnTo>
                  <a:pt x="17007" y="55590"/>
                </a:lnTo>
                <a:lnTo>
                  <a:pt x="17068" y="56199"/>
                </a:lnTo>
                <a:lnTo>
                  <a:pt x="17129" y="57419"/>
                </a:lnTo>
                <a:lnTo>
                  <a:pt x="17312" y="59979"/>
                </a:lnTo>
                <a:lnTo>
                  <a:pt x="17312" y="61259"/>
                </a:lnTo>
                <a:lnTo>
                  <a:pt x="17312" y="62478"/>
                </a:lnTo>
                <a:lnTo>
                  <a:pt x="17251" y="63697"/>
                </a:lnTo>
                <a:lnTo>
                  <a:pt x="17129" y="64977"/>
                </a:lnTo>
                <a:lnTo>
                  <a:pt x="17007" y="66135"/>
                </a:lnTo>
                <a:lnTo>
                  <a:pt x="16946" y="67354"/>
                </a:lnTo>
                <a:lnTo>
                  <a:pt x="16885" y="68634"/>
                </a:lnTo>
                <a:lnTo>
                  <a:pt x="16885" y="69853"/>
                </a:lnTo>
                <a:lnTo>
                  <a:pt x="16946" y="70828"/>
                </a:lnTo>
                <a:lnTo>
                  <a:pt x="16946" y="71682"/>
                </a:lnTo>
                <a:lnTo>
                  <a:pt x="17007" y="71925"/>
                </a:lnTo>
                <a:lnTo>
                  <a:pt x="17068" y="72108"/>
                </a:lnTo>
                <a:lnTo>
                  <a:pt x="17373" y="72596"/>
                </a:lnTo>
                <a:lnTo>
                  <a:pt x="17434" y="72779"/>
                </a:lnTo>
                <a:lnTo>
                  <a:pt x="17434" y="73023"/>
                </a:lnTo>
                <a:lnTo>
                  <a:pt x="17434" y="73510"/>
                </a:lnTo>
                <a:lnTo>
                  <a:pt x="17434" y="74729"/>
                </a:lnTo>
                <a:lnTo>
                  <a:pt x="17373" y="76009"/>
                </a:lnTo>
                <a:lnTo>
                  <a:pt x="17312" y="76619"/>
                </a:lnTo>
                <a:lnTo>
                  <a:pt x="17312" y="76802"/>
                </a:lnTo>
                <a:lnTo>
                  <a:pt x="17251" y="77045"/>
                </a:lnTo>
                <a:lnTo>
                  <a:pt x="17129" y="77106"/>
                </a:lnTo>
                <a:lnTo>
                  <a:pt x="16580" y="77106"/>
                </a:lnTo>
                <a:lnTo>
                  <a:pt x="16336" y="76984"/>
                </a:lnTo>
                <a:lnTo>
                  <a:pt x="16214" y="76863"/>
                </a:lnTo>
                <a:lnTo>
                  <a:pt x="16154" y="76680"/>
                </a:lnTo>
                <a:lnTo>
                  <a:pt x="16154" y="76436"/>
                </a:lnTo>
                <a:lnTo>
                  <a:pt x="16214" y="76253"/>
                </a:lnTo>
                <a:lnTo>
                  <a:pt x="16214" y="76192"/>
                </a:lnTo>
                <a:lnTo>
                  <a:pt x="16154" y="76131"/>
                </a:lnTo>
                <a:lnTo>
                  <a:pt x="16093" y="76131"/>
                </a:lnTo>
                <a:lnTo>
                  <a:pt x="16032" y="76192"/>
                </a:lnTo>
                <a:lnTo>
                  <a:pt x="15971" y="76375"/>
                </a:lnTo>
                <a:lnTo>
                  <a:pt x="15910" y="76558"/>
                </a:lnTo>
                <a:lnTo>
                  <a:pt x="15910" y="76741"/>
                </a:lnTo>
                <a:lnTo>
                  <a:pt x="15971" y="76924"/>
                </a:lnTo>
                <a:lnTo>
                  <a:pt x="15605" y="76984"/>
                </a:lnTo>
                <a:lnTo>
                  <a:pt x="15300" y="76924"/>
                </a:lnTo>
                <a:lnTo>
                  <a:pt x="14934" y="76863"/>
                </a:lnTo>
                <a:lnTo>
                  <a:pt x="14630" y="76802"/>
                </a:lnTo>
                <a:lnTo>
                  <a:pt x="14447" y="76680"/>
                </a:lnTo>
                <a:lnTo>
                  <a:pt x="14264" y="76619"/>
                </a:lnTo>
                <a:lnTo>
                  <a:pt x="13837" y="76619"/>
                </a:lnTo>
                <a:lnTo>
                  <a:pt x="13654" y="76558"/>
                </a:lnTo>
                <a:lnTo>
                  <a:pt x="13533" y="76436"/>
                </a:lnTo>
                <a:lnTo>
                  <a:pt x="13472" y="76253"/>
                </a:lnTo>
                <a:lnTo>
                  <a:pt x="13472" y="76192"/>
                </a:lnTo>
                <a:lnTo>
                  <a:pt x="13533" y="76131"/>
                </a:lnTo>
                <a:lnTo>
                  <a:pt x="13837" y="75887"/>
                </a:lnTo>
                <a:lnTo>
                  <a:pt x="14081" y="75644"/>
                </a:lnTo>
                <a:lnTo>
                  <a:pt x="14325" y="75339"/>
                </a:lnTo>
                <a:lnTo>
                  <a:pt x="14630" y="74729"/>
                </a:lnTo>
                <a:lnTo>
                  <a:pt x="14934" y="74120"/>
                </a:lnTo>
                <a:lnTo>
                  <a:pt x="15178" y="73449"/>
                </a:lnTo>
                <a:lnTo>
                  <a:pt x="15300" y="73083"/>
                </a:lnTo>
                <a:lnTo>
                  <a:pt x="15361" y="72779"/>
                </a:lnTo>
                <a:lnTo>
                  <a:pt x="15361" y="72413"/>
                </a:lnTo>
                <a:lnTo>
                  <a:pt x="15361" y="72047"/>
                </a:lnTo>
                <a:lnTo>
                  <a:pt x="15239" y="71377"/>
                </a:lnTo>
                <a:lnTo>
                  <a:pt x="14995" y="69853"/>
                </a:lnTo>
                <a:lnTo>
                  <a:pt x="14264" y="66805"/>
                </a:lnTo>
                <a:lnTo>
                  <a:pt x="13533" y="63758"/>
                </a:lnTo>
                <a:lnTo>
                  <a:pt x="13228" y="62173"/>
                </a:lnTo>
                <a:lnTo>
                  <a:pt x="12984" y="60649"/>
                </a:lnTo>
                <a:lnTo>
                  <a:pt x="12923" y="59857"/>
                </a:lnTo>
                <a:lnTo>
                  <a:pt x="12923" y="59064"/>
                </a:lnTo>
                <a:lnTo>
                  <a:pt x="12984" y="58272"/>
                </a:lnTo>
                <a:lnTo>
                  <a:pt x="13045" y="57480"/>
                </a:lnTo>
                <a:lnTo>
                  <a:pt x="13228" y="55956"/>
                </a:lnTo>
                <a:lnTo>
                  <a:pt x="13411" y="54432"/>
                </a:lnTo>
                <a:lnTo>
                  <a:pt x="13411" y="52908"/>
                </a:lnTo>
                <a:lnTo>
                  <a:pt x="13411" y="52116"/>
                </a:lnTo>
                <a:lnTo>
                  <a:pt x="13350" y="51384"/>
                </a:lnTo>
                <a:lnTo>
                  <a:pt x="13106" y="49860"/>
                </a:lnTo>
                <a:lnTo>
                  <a:pt x="12740" y="48337"/>
                </a:lnTo>
                <a:lnTo>
                  <a:pt x="11948" y="45350"/>
                </a:lnTo>
                <a:lnTo>
                  <a:pt x="11521" y="43887"/>
                </a:lnTo>
                <a:lnTo>
                  <a:pt x="11155" y="42363"/>
                </a:lnTo>
                <a:lnTo>
                  <a:pt x="10851" y="40778"/>
                </a:lnTo>
                <a:lnTo>
                  <a:pt x="10607" y="39255"/>
                </a:lnTo>
                <a:lnTo>
                  <a:pt x="10485" y="37731"/>
                </a:lnTo>
                <a:lnTo>
                  <a:pt x="10546" y="36207"/>
                </a:lnTo>
                <a:lnTo>
                  <a:pt x="10607" y="35475"/>
                </a:lnTo>
                <a:lnTo>
                  <a:pt x="10729" y="34683"/>
                </a:lnTo>
                <a:lnTo>
                  <a:pt x="10912" y="33952"/>
                </a:lnTo>
                <a:lnTo>
                  <a:pt x="11094" y="33220"/>
                </a:lnTo>
                <a:lnTo>
                  <a:pt x="11521" y="31818"/>
                </a:lnTo>
                <a:lnTo>
                  <a:pt x="12070" y="30416"/>
                </a:lnTo>
                <a:lnTo>
                  <a:pt x="12374" y="29746"/>
                </a:lnTo>
                <a:lnTo>
                  <a:pt x="12679" y="29014"/>
                </a:lnTo>
                <a:lnTo>
                  <a:pt x="12862" y="28283"/>
                </a:lnTo>
                <a:lnTo>
                  <a:pt x="13045" y="27552"/>
                </a:lnTo>
                <a:lnTo>
                  <a:pt x="13106" y="26942"/>
                </a:lnTo>
                <a:lnTo>
                  <a:pt x="13167" y="26333"/>
                </a:lnTo>
                <a:lnTo>
                  <a:pt x="13106" y="25723"/>
                </a:lnTo>
                <a:lnTo>
                  <a:pt x="12984" y="25113"/>
                </a:lnTo>
                <a:lnTo>
                  <a:pt x="12496" y="23346"/>
                </a:lnTo>
                <a:lnTo>
                  <a:pt x="12252" y="21883"/>
                </a:lnTo>
                <a:lnTo>
                  <a:pt x="12252" y="21883"/>
                </a:lnTo>
                <a:lnTo>
                  <a:pt x="12496" y="22127"/>
                </a:lnTo>
                <a:lnTo>
                  <a:pt x="12740" y="22310"/>
                </a:lnTo>
                <a:lnTo>
                  <a:pt x="12984" y="22492"/>
                </a:lnTo>
                <a:lnTo>
                  <a:pt x="13289" y="22553"/>
                </a:lnTo>
                <a:lnTo>
                  <a:pt x="13593" y="22675"/>
                </a:lnTo>
                <a:lnTo>
                  <a:pt x="13898" y="22736"/>
                </a:lnTo>
                <a:lnTo>
                  <a:pt x="14508" y="22675"/>
                </a:lnTo>
                <a:lnTo>
                  <a:pt x="14813" y="22614"/>
                </a:lnTo>
                <a:lnTo>
                  <a:pt x="15117" y="22553"/>
                </a:lnTo>
                <a:lnTo>
                  <a:pt x="15361" y="22432"/>
                </a:lnTo>
                <a:lnTo>
                  <a:pt x="15666" y="22249"/>
                </a:lnTo>
                <a:lnTo>
                  <a:pt x="15849" y="22066"/>
                </a:lnTo>
                <a:lnTo>
                  <a:pt x="16093" y="21822"/>
                </a:lnTo>
                <a:lnTo>
                  <a:pt x="16275" y="21517"/>
                </a:lnTo>
                <a:lnTo>
                  <a:pt x="16458" y="21212"/>
                </a:lnTo>
                <a:lnTo>
                  <a:pt x="16154" y="21517"/>
                </a:lnTo>
                <a:lnTo>
                  <a:pt x="15849" y="21822"/>
                </a:lnTo>
                <a:lnTo>
                  <a:pt x="15544" y="22066"/>
                </a:lnTo>
                <a:lnTo>
                  <a:pt x="15178" y="22249"/>
                </a:lnTo>
                <a:lnTo>
                  <a:pt x="14813" y="22371"/>
                </a:lnTo>
                <a:lnTo>
                  <a:pt x="14386" y="22432"/>
                </a:lnTo>
                <a:lnTo>
                  <a:pt x="13959" y="22432"/>
                </a:lnTo>
                <a:lnTo>
                  <a:pt x="13593" y="22310"/>
                </a:lnTo>
                <a:lnTo>
                  <a:pt x="13228" y="22188"/>
                </a:lnTo>
                <a:lnTo>
                  <a:pt x="12923" y="22005"/>
                </a:lnTo>
                <a:lnTo>
                  <a:pt x="12679" y="21822"/>
                </a:lnTo>
                <a:lnTo>
                  <a:pt x="12435" y="21578"/>
                </a:lnTo>
                <a:lnTo>
                  <a:pt x="12252" y="21273"/>
                </a:lnTo>
                <a:lnTo>
                  <a:pt x="12070" y="20969"/>
                </a:lnTo>
                <a:lnTo>
                  <a:pt x="11887" y="20664"/>
                </a:lnTo>
                <a:lnTo>
                  <a:pt x="11826" y="20359"/>
                </a:lnTo>
                <a:lnTo>
                  <a:pt x="11765" y="19750"/>
                </a:lnTo>
                <a:lnTo>
                  <a:pt x="11826" y="19140"/>
                </a:lnTo>
                <a:lnTo>
                  <a:pt x="11826" y="18957"/>
                </a:lnTo>
                <a:lnTo>
                  <a:pt x="11887" y="18774"/>
                </a:lnTo>
                <a:lnTo>
                  <a:pt x="11826" y="18592"/>
                </a:lnTo>
                <a:lnTo>
                  <a:pt x="11765" y="18409"/>
                </a:lnTo>
                <a:lnTo>
                  <a:pt x="11643" y="18104"/>
                </a:lnTo>
                <a:lnTo>
                  <a:pt x="11704" y="18592"/>
                </a:lnTo>
                <a:lnTo>
                  <a:pt x="11765" y="18713"/>
                </a:lnTo>
                <a:lnTo>
                  <a:pt x="11704" y="18835"/>
                </a:lnTo>
                <a:lnTo>
                  <a:pt x="11643" y="19079"/>
                </a:lnTo>
                <a:lnTo>
                  <a:pt x="11521" y="19567"/>
                </a:lnTo>
                <a:lnTo>
                  <a:pt x="11521" y="20115"/>
                </a:lnTo>
                <a:lnTo>
                  <a:pt x="11582" y="20603"/>
                </a:lnTo>
                <a:lnTo>
                  <a:pt x="11704" y="21091"/>
                </a:lnTo>
                <a:lnTo>
                  <a:pt x="12009" y="21578"/>
                </a:lnTo>
                <a:lnTo>
                  <a:pt x="12009" y="21822"/>
                </a:lnTo>
                <a:lnTo>
                  <a:pt x="12070" y="22127"/>
                </a:lnTo>
                <a:lnTo>
                  <a:pt x="12131" y="22371"/>
                </a:lnTo>
                <a:lnTo>
                  <a:pt x="12131" y="22553"/>
                </a:lnTo>
                <a:lnTo>
                  <a:pt x="12070" y="22675"/>
                </a:lnTo>
                <a:lnTo>
                  <a:pt x="11887" y="23163"/>
                </a:lnTo>
                <a:lnTo>
                  <a:pt x="11216" y="24992"/>
                </a:lnTo>
                <a:lnTo>
                  <a:pt x="10729" y="25906"/>
                </a:lnTo>
                <a:lnTo>
                  <a:pt x="10241" y="26820"/>
                </a:lnTo>
                <a:lnTo>
                  <a:pt x="9997" y="27308"/>
                </a:lnTo>
                <a:lnTo>
                  <a:pt x="9875" y="27795"/>
                </a:lnTo>
                <a:lnTo>
                  <a:pt x="9631" y="28771"/>
                </a:lnTo>
                <a:lnTo>
                  <a:pt x="9449" y="29319"/>
                </a:lnTo>
                <a:lnTo>
                  <a:pt x="9266" y="29807"/>
                </a:lnTo>
                <a:lnTo>
                  <a:pt x="8778" y="30843"/>
                </a:lnTo>
                <a:lnTo>
                  <a:pt x="7620" y="32733"/>
                </a:lnTo>
                <a:lnTo>
                  <a:pt x="5609" y="36146"/>
                </a:lnTo>
                <a:lnTo>
                  <a:pt x="5487" y="36024"/>
                </a:lnTo>
                <a:lnTo>
                  <a:pt x="5365" y="36085"/>
                </a:lnTo>
                <a:lnTo>
                  <a:pt x="5365" y="36146"/>
                </a:lnTo>
                <a:lnTo>
                  <a:pt x="5426" y="36268"/>
                </a:lnTo>
                <a:lnTo>
                  <a:pt x="5548" y="36451"/>
                </a:lnTo>
                <a:lnTo>
                  <a:pt x="5609" y="36634"/>
                </a:lnTo>
                <a:lnTo>
                  <a:pt x="5609" y="36816"/>
                </a:lnTo>
                <a:lnTo>
                  <a:pt x="5609" y="37060"/>
                </a:lnTo>
                <a:lnTo>
                  <a:pt x="5487" y="37487"/>
                </a:lnTo>
                <a:lnTo>
                  <a:pt x="5121" y="38401"/>
                </a:lnTo>
                <a:lnTo>
                  <a:pt x="4633" y="39316"/>
                </a:lnTo>
                <a:lnTo>
                  <a:pt x="4511" y="39559"/>
                </a:lnTo>
                <a:lnTo>
                  <a:pt x="4450" y="39864"/>
                </a:lnTo>
                <a:lnTo>
                  <a:pt x="4268" y="40413"/>
                </a:lnTo>
                <a:lnTo>
                  <a:pt x="4085" y="41022"/>
                </a:lnTo>
                <a:lnTo>
                  <a:pt x="4024" y="41266"/>
                </a:lnTo>
                <a:lnTo>
                  <a:pt x="3902" y="41510"/>
                </a:lnTo>
                <a:lnTo>
                  <a:pt x="3780" y="41571"/>
                </a:lnTo>
                <a:lnTo>
                  <a:pt x="3780" y="41510"/>
                </a:lnTo>
                <a:lnTo>
                  <a:pt x="3719" y="41388"/>
                </a:lnTo>
                <a:lnTo>
                  <a:pt x="3780" y="41022"/>
                </a:lnTo>
                <a:lnTo>
                  <a:pt x="4024" y="39986"/>
                </a:lnTo>
                <a:lnTo>
                  <a:pt x="4024" y="39742"/>
                </a:lnTo>
                <a:lnTo>
                  <a:pt x="3963" y="39620"/>
                </a:lnTo>
                <a:lnTo>
                  <a:pt x="3841" y="39559"/>
                </a:lnTo>
                <a:lnTo>
                  <a:pt x="3780" y="39620"/>
                </a:lnTo>
                <a:lnTo>
                  <a:pt x="3658" y="39742"/>
                </a:lnTo>
                <a:lnTo>
                  <a:pt x="3536" y="39986"/>
                </a:lnTo>
                <a:lnTo>
                  <a:pt x="3414" y="40291"/>
                </a:lnTo>
                <a:lnTo>
                  <a:pt x="2927" y="41449"/>
                </a:lnTo>
                <a:lnTo>
                  <a:pt x="2744" y="41876"/>
                </a:lnTo>
                <a:lnTo>
                  <a:pt x="2561" y="42119"/>
                </a:lnTo>
                <a:lnTo>
                  <a:pt x="2439" y="42119"/>
                </a:lnTo>
                <a:lnTo>
                  <a:pt x="2378" y="42058"/>
                </a:lnTo>
                <a:lnTo>
                  <a:pt x="2378" y="41997"/>
                </a:lnTo>
                <a:lnTo>
                  <a:pt x="2439" y="41815"/>
                </a:lnTo>
                <a:lnTo>
                  <a:pt x="2622" y="41266"/>
                </a:lnTo>
                <a:lnTo>
                  <a:pt x="2805" y="40778"/>
                </a:lnTo>
                <a:lnTo>
                  <a:pt x="3049" y="40230"/>
                </a:lnTo>
                <a:lnTo>
                  <a:pt x="3170" y="39681"/>
                </a:lnTo>
                <a:lnTo>
                  <a:pt x="3170" y="39498"/>
                </a:lnTo>
                <a:lnTo>
                  <a:pt x="3109" y="39437"/>
                </a:lnTo>
                <a:lnTo>
                  <a:pt x="3049" y="39376"/>
                </a:lnTo>
                <a:lnTo>
                  <a:pt x="2988" y="39316"/>
                </a:lnTo>
                <a:lnTo>
                  <a:pt x="2866" y="39376"/>
                </a:lnTo>
                <a:lnTo>
                  <a:pt x="2744" y="39437"/>
                </a:lnTo>
                <a:lnTo>
                  <a:pt x="2561" y="39742"/>
                </a:lnTo>
                <a:lnTo>
                  <a:pt x="2317" y="40291"/>
                </a:lnTo>
                <a:lnTo>
                  <a:pt x="2073" y="40778"/>
                </a:lnTo>
                <a:lnTo>
                  <a:pt x="1829" y="41327"/>
                </a:lnTo>
                <a:lnTo>
                  <a:pt x="1586" y="41815"/>
                </a:lnTo>
                <a:lnTo>
                  <a:pt x="1342" y="41997"/>
                </a:lnTo>
                <a:lnTo>
                  <a:pt x="1281" y="41936"/>
                </a:lnTo>
                <a:lnTo>
                  <a:pt x="1281" y="41815"/>
                </a:lnTo>
                <a:lnTo>
                  <a:pt x="1342" y="41571"/>
                </a:lnTo>
                <a:lnTo>
                  <a:pt x="1403" y="41388"/>
                </a:lnTo>
                <a:lnTo>
                  <a:pt x="1586" y="40961"/>
                </a:lnTo>
                <a:lnTo>
                  <a:pt x="2134" y="39864"/>
                </a:lnTo>
                <a:lnTo>
                  <a:pt x="2317" y="39559"/>
                </a:lnTo>
                <a:lnTo>
                  <a:pt x="2378" y="39255"/>
                </a:lnTo>
                <a:lnTo>
                  <a:pt x="2317" y="39133"/>
                </a:lnTo>
                <a:lnTo>
                  <a:pt x="2195" y="39072"/>
                </a:lnTo>
                <a:lnTo>
                  <a:pt x="2073" y="39072"/>
                </a:lnTo>
                <a:lnTo>
                  <a:pt x="2012" y="39133"/>
                </a:lnTo>
                <a:lnTo>
                  <a:pt x="1829" y="39316"/>
                </a:lnTo>
                <a:lnTo>
                  <a:pt x="1586" y="39742"/>
                </a:lnTo>
                <a:lnTo>
                  <a:pt x="915" y="40717"/>
                </a:lnTo>
                <a:lnTo>
                  <a:pt x="671" y="40961"/>
                </a:lnTo>
                <a:lnTo>
                  <a:pt x="549" y="41022"/>
                </a:lnTo>
                <a:lnTo>
                  <a:pt x="549" y="40961"/>
                </a:lnTo>
                <a:lnTo>
                  <a:pt x="549" y="40839"/>
                </a:lnTo>
                <a:lnTo>
                  <a:pt x="610" y="40656"/>
                </a:lnTo>
                <a:lnTo>
                  <a:pt x="732" y="40474"/>
                </a:lnTo>
                <a:lnTo>
                  <a:pt x="976" y="40169"/>
                </a:lnTo>
                <a:lnTo>
                  <a:pt x="1464" y="39376"/>
                </a:lnTo>
                <a:lnTo>
                  <a:pt x="1890" y="38645"/>
                </a:lnTo>
                <a:lnTo>
                  <a:pt x="2073" y="38218"/>
                </a:lnTo>
                <a:lnTo>
                  <a:pt x="2195" y="37853"/>
                </a:lnTo>
                <a:lnTo>
                  <a:pt x="2195" y="37670"/>
                </a:lnTo>
                <a:lnTo>
                  <a:pt x="2012" y="37548"/>
                </a:lnTo>
                <a:lnTo>
                  <a:pt x="1890" y="37548"/>
                </a:lnTo>
                <a:lnTo>
                  <a:pt x="1708" y="37670"/>
                </a:lnTo>
                <a:lnTo>
                  <a:pt x="1342" y="37975"/>
                </a:lnTo>
                <a:lnTo>
                  <a:pt x="1037" y="38157"/>
                </a:lnTo>
                <a:lnTo>
                  <a:pt x="732" y="38279"/>
                </a:lnTo>
                <a:lnTo>
                  <a:pt x="549" y="38279"/>
                </a:lnTo>
                <a:lnTo>
                  <a:pt x="306" y="38218"/>
                </a:lnTo>
                <a:lnTo>
                  <a:pt x="245" y="38218"/>
                </a:lnTo>
                <a:lnTo>
                  <a:pt x="245" y="38157"/>
                </a:lnTo>
                <a:lnTo>
                  <a:pt x="245" y="38096"/>
                </a:lnTo>
                <a:lnTo>
                  <a:pt x="367" y="37975"/>
                </a:lnTo>
                <a:lnTo>
                  <a:pt x="915" y="37609"/>
                </a:lnTo>
                <a:lnTo>
                  <a:pt x="1403" y="37182"/>
                </a:lnTo>
                <a:lnTo>
                  <a:pt x="2256" y="36207"/>
                </a:lnTo>
                <a:lnTo>
                  <a:pt x="2805" y="35780"/>
                </a:lnTo>
                <a:lnTo>
                  <a:pt x="3049" y="35597"/>
                </a:lnTo>
                <a:lnTo>
                  <a:pt x="3353" y="35415"/>
                </a:lnTo>
                <a:lnTo>
                  <a:pt x="3780" y="35354"/>
                </a:lnTo>
                <a:lnTo>
                  <a:pt x="3963" y="35354"/>
                </a:lnTo>
                <a:lnTo>
                  <a:pt x="4207" y="35415"/>
                </a:lnTo>
                <a:lnTo>
                  <a:pt x="4329" y="35536"/>
                </a:lnTo>
                <a:lnTo>
                  <a:pt x="4511" y="35658"/>
                </a:lnTo>
                <a:lnTo>
                  <a:pt x="4633" y="35658"/>
                </a:lnTo>
                <a:lnTo>
                  <a:pt x="4633" y="35597"/>
                </a:lnTo>
                <a:lnTo>
                  <a:pt x="4633" y="35475"/>
                </a:lnTo>
                <a:lnTo>
                  <a:pt x="4633" y="35415"/>
                </a:lnTo>
                <a:lnTo>
                  <a:pt x="4389" y="35232"/>
                </a:lnTo>
                <a:lnTo>
                  <a:pt x="4146" y="35171"/>
                </a:lnTo>
                <a:lnTo>
                  <a:pt x="4329" y="34866"/>
                </a:lnTo>
                <a:lnTo>
                  <a:pt x="4511" y="34500"/>
                </a:lnTo>
                <a:lnTo>
                  <a:pt x="4755" y="33830"/>
                </a:lnTo>
                <a:lnTo>
                  <a:pt x="4999" y="32915"/>
                </a:lnTo>
                <a:lnTo>
                  <a:pt x="5243" y="32001"/>
                </a:lnTo>
                <a:lnTo>
                  <a:pt x="5730" y="30294"/>
                </a:lnTo>
                <a:lnTo>
                  <a:pt x="5974" y="29380"/>
                </a:lnTo>
                <a:lnTo>
                  <a:pt x="6279" y="28588"/>
                </a:lnTo>
                <a:lnTo>
                  <a:pt x="6584" y="27978"/>
                </a:lnTo>
                <a:lnTo>
                  <a:pt x="6889" y="27369"/>
                </a:lnTo>
                <a:lnTo>
                  <a:pt x="7498" y="26637"/>
                </a:lnTo>
                <a:lnTo>
                  <a:pt x="7681" y="26333"/>
                </a:lnTo>
                <a:lnTo>
                  <a:pt x="7864" y="25967"/>
                </a:lnTo>
                <a:lnTo>
                  <a:pt x="8047" y="25296"/>
                </a:lnTo>
                <a:lnTo>
                  <a:pt x="8351" y="23833"/>
                </a:lnTo>
                <a:lnTo>
                  <a:pt x="9144" y="20054"/>
                </a:lnTo>
                <a:lnTo>
                  <a:pt x="9327" y="18957"/>
                </a:lnTo>
                <a:lnTo>
                  <a:pt x="9388" y="17799"/>
                </a:lnTo>
                <a:lnTo>
                  <a:pt x="9449" y="17007"/>
                </a:lnTo>
                <a:lnTo>
                  <a:pt x="9510" y="16275"/>
                </a:lnTo>
                <a:lnTo>
                  <a:pt x="9631" y="15910"/>
                </a:lnTo>
                <a:lnTo>
                  <a:pt x="9753" y="15544"/>
                </a:lnTo>
                <a:lnTo>
                  <a:pt x="9936" y="15178"/>
                </a:lnTo>
                <a:lnTo>
                  <a:pt x="10119" y="14873"/>
                </a:lnTo>
                <a:lnTo>
                  <a:pt x="10424" y="14569"/>
                </a:lnTo>
                <a:lnTo>
                  <a:pt x="10668" y="14264"/>
                </a:lnTo>
                <a:lnTo>
                  <a:pt x="11277" y="13776"/>
                </a:lnTo>
                <a:lnTo>
                  <a:pt x="12009" y="13350"/>
                </a:lnTo>
                <a:lnTo>
                  <a:pt x="12862" y="12984"/>
                </a:lnTo>
                <a:lnTo>
                  <a:pt x="13776" y="12679"/>
                </a:lnTo>
                <a:lnTo>
                  <a:pt x="14691" y="12496"/>
                </a:lnTo>
                <a:lnTo>
                  <a:pt x="15117" y="12313"/>
                </a:lnTo>
                <a:lnTo>
                  <a:pt x="15300" y="12130"/>
                </a:lnTo>
                <a:lnTo>
                  <a:pt x="15483" y="11948"/>
                </a:lnTo>
                <a:lnTo>
                  <a:pt x="15605" y="11765"/>
                </a:lnTo>
                <a:lnTo>
                  <a:pt x="15727" y="11521"/>
                </a:lnTo>
                <a:lnTo>
                  <a:pt x="15788" y="11094"/>
                </a:lnTo>
                <a:lnTo>
                  <a:pt x="15788" y="10668"/>
                </a:lnTo>
                <a:lnTo>
                  <a:pt x="15788" y="10180"/>
                </a:lnTo>
                <a:close/>
                <a:moveTo>
                  <a:pt x="17555" y="1"/>
                </a:moveTo>
                <a:lnTo>
                  <a:pt x="16763" y="123"/>
                </a:lnTo>
                <a:lnTo>
                  <a:pt x="16214" y="245"/>
                </a:lnTo>
                <a:lnTo>
                  <a:pt x="15666" y="488"/>
                </a:lnTo>
                <a:lnTo>
                  <a:pt x="15178" y="854"/>
                </a:lnTo>
                <a:lnTo>
                  <a:pt x="14752" y="1281"/>
                </a:lnTo>
                <a:lnTo>
                  <a:pt x="14508" y="1586"/>
                </a:lnTo>
                <a:lnTo>
                  <a:pt x="14325" y="1951"/>
                </a:lnTo>
                <a:lnTo>
                  <a:pt x="14020" y="2683"/>
                </a:lnTo>
                <a:lnTo>
                  <a:pt x="13837" y="3475"/>
                </a:lnTo>
                <a:lnTo>
                  <a:pt x="13776" y="4268"/>
                </a:lnTo>
                <a:lnTo>
                  <a:pt x="13776" y="5060"/>
                </a:lnTo>
                <a:lnTo>
                  <a:pt x="13837" y="5852"/>
                </a:lnTo>
                <a:lnTo>
                  <a:pt x="13959" y="6645"/>
                </a:lnTo>
                <a:lnTo>
                  <a:pt x="14142" y="7376"/>
                </a:lnTo>
                <a:lnTo>
                  <a:pt x="14386" y="8108"/>
                </a:lnTo>
                <a:lnTo>
                  <a:pt x="14691" y="8839"/>
                </a:lnTo>
                <a:lnTo>
                  <a:pt x="15056" y="9388"/>
                </a:lnTo>
                <a:lnTo>
                  <a:pt x="15300" y="9631"/>
                </a:lnTo>
                <a:lnTo>
                  <a:pt x="15483" y="9875"/>
                </a:lnTo>
                <a:lnTo>
                  <a:pt x="15544" y="9997"/>
                </a:lnTo>
                <a:lnTo>
                  <a:pt x="15605" y="10119"/>
                </a:lnTo>
                <a:lnTo>
                  <a:pt x="15544" y="10424"/>
                </a:lnTo>
                <a:lnTo>
                  <a:pt x="15544" y="11155"/>
                </a:lnTo>
                <a:lnTo>
                  <a:pt x="15483" y="11399"/>
                </a:lnTo>
                <a:lnTo>
                  <a:pt x="15361" y="11643"/>
                </a:lnTo>
                <a:lnTo>
                  <a:pt x="15239" y="11887"/>
                </a:lnTo>
                <a:lnTo>
                  <a:pt x="14995" y="12070"/>
                </a:lnTo>
                <a:lnTo>
                  <a:pt x="14691" y="12252"/>
                </a:lnTo>
                <a:lnTo>
                  <a:pt x="14264" y="12313"/>
                </a:lnTo>
                <a:lnTo>
                  <a:pt x="13472" y="12496"/>
                </a:lnTo>
                <a:lnTo>
                  <a:pt x="12740" y="12740"/>
                </a:lnTo>
                <a:lnTo>
                  <a:pt x="12070" y="12984"/>
                </a:lnTo>
                <a:lnTo>
                  <a:pt x="11338" y="13350"/>
                </a:lnTo>
                <a:lnTo>
                  <a:pt x="10729" y="13776"/>
                </a:lnTo>
                <a:lnTo>
                  <a:pt x="10180" y="14325"/>
                </a:lnTo>
                <a:lnTo>
                  <a:pt x="9753" y="14873"/>
                </a:lnTo>
                <a:lnTo>
                  <a:pt x="9510" y="15239"/>
                </a:lnTo>
                <a:lnTo>
                  <a:pt x="9388" y="15544"/>
                </a:lnTo>
                <a:lnTo>
                  <a:pt x="9266" y="15971"/>
                </a:lnTo>
                <a:lnTo>
                  <a:pt x="9144" y="16336"/>
                </a:lnTo>
                <a:lnTo>
                  <a:pt x="9083" y="16946"/>
                </a:lnTo>
                <a:lnTo>
                  <a:pt x="9083" y="17555"/>
                </a:lnTo>
                <a:lnTo>
                  <a:pt x="9022" y="18348"/>
                </a:lnTo>
                <a:lnTo>
                  <a:pt x="8900" y="19140"/>
                </a:lnTo>
                <a:lnTo>
                  <a:pt x="8778" y="19932"/>
                </a:lnTo>
                <a:lnTo>
                  <a:pt x="8108" y="23102"/>
                </a:lnTo>
                <a:lnTo>
                  <a:pt x="7803" y="24687"/>
                </a:lnTo>
                <a:lnTo>
                  <a:pt x="7681" y="25235"/>
                </a:lnTo>
                <a:lnTo>
                  <a:pt x="7559" y="25784"/>
                </a:lnTo>
                <a:lnTo>
                  <a:pt x="7315" y="26211"/>
                </a:lnTo>
                <a:lnTo>
                  <a:pt x="7071" y="26637"/>
                </a:lnTo>
                <a:lnTo>
                  <a:pt x="6767" y="27003"/>
                </a:lnTo>
                <a:lnTo>
                  <a:pt x="6462" y="27430"/>
                </a:lnTo>
                <a:lnTo>
                  <a:pt x="6218" y="27917"/>
                </a:lnTo>
                <a:lnTo>
                  <a:pt x="5974" y="28405"/>
                </a:lnTo>
                <a:lnTo>
                  <a:pt x="5609" y="29502"/>
                </a:lnTo>
                <a:lnTo>
                  <a:pt x="5304" y="30599"/>
                </a:lnTo>
                <a:lnTo>
                  <a:pt x="5060" y="31696"/>
                </a:lnTo>
                <a:lnTo>
                  <a:pt x="4755" y="33037"/>
                </a:lnTo>
                <a:lnTo>
                  <a:pt x="4572" y="33647"/>
                </a:lnTo>
                <a:lnTo>
                  <a:pt x="4389" y="34256"/>
                </a:lnTo>
                <a:lnTo>
                  <a:pt x="4207" y="34561"/>
                </a:lnTo>
                <a:lnTo>
                  <a:pt x="4085" y="34927"/>
                </a:lnTo>
                <a:lnTo>
                  <a:pt x="4024" y="35049"/>
                </a:lnTo>
                <a:lnTo>
                  <a:pt x="3902" y="35110"/>
                </a:lnTo>
                <a:lnTo>
                  <a:pt x="3597" y="35110"/>
                </a:lnTo>
                <a:lnTo>
                  <a:pt x="3231" y="35232"/>
                </a:lnTo>
                <a:lnTo>
                  <a:pt x="2927" y="35354"/>
                </a:lnTo>
                <a:lnTo>
                  <a:pt x="2683" y="35536"/>
                </a:lnTo>
                <a:lnTo>
                  <a:pt x="2378" y="35719"/>
                </a:lnTo>
                <a:lnTo>
                  <a:pt x="1890" y="36268"/>
                </a:lnTo>
                <a:lnTo>
                  <a:pt x="1464" y="36755"/>
                </a:lnTo>
                <a:lnTo>
                  <a:pt x="976" y="37243"/>
                </a:lnTo>
                <a:lnTo>
                  <a:pt x="732" y="37426"/>
                </a:lnTo>
                <a:lnTo>
                  <a:pt x="488" y="37609"/>
                </a:lnTo>
                <a:lnTo>
                  <a:pt x="184" y="37792"/>
                </a:lnTo>
                <a:lnTo>
                  <a:pt x="62" y="37914"/>
                </a:lnTo>
                <a:lnTo>
                  <a:pt x="1" y="38036"/>
                </a:lnTo>
                <a:lnTo>
                  <a:pt x="1" y="38218"/>
                </a:lnTo>
                <a:lnTo>
                  <a:pt x="123" y="38401"/>
                </a:lnTo>
                <a:lnTo>
                  <a:pt x="367" y="38523"/>
                </a:lnTo>
                <a:lnTo>
                  <a:pt x="671" y="38523"/>
                </a:lnTo>
                <a:lnTo>
                  <a:pt x="976" y="38462"/>
                </a:lnTo>
                <a:lnTo>
                  <a:pt x="1220" y="38401"/>
                </a:lnTo>
                <a:lnTo>
                  <a:pt x="1464" y="38218"/>
                </a:lnTo>
                <a:lnTo>
                  <a:pt x="1647" y="38036"/>
                </a:lnTo>
                <a:lnTo>
                  <a:pt x="1768" y="37853"/>
                </a:lnTo>
                <a:lnTo>
                  <a:pt x="1890" y="37792"/>
                </a:lnTo>
                <a:lnTo>
                  <a:pt x="1951" y="37792"/>
                </a:lnTo>
                <a:lnTo>
                  <a:pt x="1890" y="38036"/>
                </a:lnTo>
                <a:lnTo>
                  <a:pt x="1768" y="38218"/>
                </a:lnTo>
                <a:lnTo>
                  <a:pt x="1403" y="39011"/>
                </a:lnTo>
                <a:lnTo>
                  <a:pt x="915" y="39803"/>
                </a:lnTo>
                <a:lnTo>
                  <a:pt x="428" y="40596"/>
                </a:lnTo>
                <a:lnTo>
                  <a:pt x="367" y="40778"/>
                </a:lnTo>
                <a:lnTo>
                  <a:pt x="306" y="40961"/>
                </a:lnTo>
                <a:lnTo>
                  <a:pt x="306" y="41144"/>
                </a:lnTo>
                <a:lnTo>
                  <a:pt x="428" y="41266"/>
                </a:lnTo>
                <a:lnTo>
                  <a:pt x="610" y="41266"/>
                </a:lnTo>
                <a:lnTo>
                  <a:pt x="793" y="41144"/>
                </a:lnTo>
                <a:lnTo>
                  <a:pt x="1098" y="40900"/>
                </a:lnTo>
                <a:lnTo>
                  <a:pt x="2012" y="39620"/>
                </a:lnTo>
                <a:lnTo>
                  <a:pt x="1281" y="41083"/>
                </a:lnTo>
                <a:lnTo>
                  <a:pt x="1098" y="41510"/>
                </a:lnTo>
                <a:lnTo>
                  <a:pt x="1037" y="41754"/>
                </a:lnTo>
                <a:lnTo>
                  <a:pt x="1037" y="41997"/>
                </a:lnTo>
                <a:lnTo>
                  <a:pt x="1098" y="42119"/>
                </a:lnTo>
                <a:lnTo>
                  <a:pt x="1220" y="42241"/>
                </a:lnTo>
                <a:lnTo>
                  <a:pt x="1342" y="42241"/>
                </a:lnTo>
                <a:lnTo>
                  <a:pt x="1525" y="42180"/>
                </a:lnTo>
                <a:lnTo>
                  <a:pt x="1647" y="42058"/>
                </a:lnTo>
                <a:lnTo>
                  <a:pt x="1768" y="41936"/>
                </a:lnTo>
                <a:lnTo>
                  <a:pt x="2012" y="41571"/>
                </a:lnTo>
                <a:lnTo>
                  <a:pt x="2256" y="40839"/>
                </a:lnTo>
                <a:lnTo>
                  <a:pt x="2561" y="40230"/>
                </a:lnTo>
                <a:lnTo>
                  <a:pt x="2744" y="39925"/>
                </a:lnTo>
                <a:lnTo>
                  <a:pt x="2927" y="39620"/>
                </a:lnTo>
                <a:lnTo>
                  <a:pt x="2866" y="39925"/>
                </a:lnTo>
                <a:lnTo>
                  <a:pt x="2805" y="40230"/>
                </a:lnTo>
                <a:lnTo>
                  <a:pt x="2561" y="40778"/>
                </a:lnTo>
                <a:lnTo>
                  <a:pt x="2256" y="41571"/>
                </a:lnTo>
                <a:lnTo>
                  <a:pt x="2134" y="41876"/>
                </a:lnTo>
                <a:lnTo>
                  <a:pt x="2134" y="42058"/>
                </a:lnTo>
                <a:lnTo>
                  <a:pt x="2195" y="42241"/>
                </a:lnTo>
                <a:lnTo>
                  <a:pt x="2317" y="42363"/>
                </a:lnTo>
                <a:lnTo>
                  <a:pt x="2622" y="42363"/>
                </a:lnTo>
                <a:lnTo>
                  <a:pt x="2744" y="42241"/>
                </a:lnTo>
                <a:lnTo>
                  <a:pt x="2927" y="41997"/>
                </a:lnTo>
                <a:lnTo>
                  <a:pt x="3109" y="41693"/>
                </a:lnTo>
                <a:lnTo>
                  <a:pt x="3414" y="40900"/>
                </a:lnTo>
                <a:lnTo>
                  <a:pt x="3719" y="40108"/>
                </a:lnTo>
                <a:lnTo>
                  <a:pt x="3597" y="40717"/>
                </a:lnTo>
                <a:lnTo>
                  <a:pt x="3536" y="41022"/>
                </a:lnTo>
                <a:lnTo>
                  <a:pt x="3475" y="41388"/>
                </a:lnTo>
                <a:lnTo>
                  <a:pt x="3536" y="41571"/>
                </a:lnTo>
                <a:lnTo>
                  <a:pt x="3597" y="41754"/>
                </a:lnTo>
                <a:lnTo>
                  <a:pt x="3780" y="41815"/>
                </a:lnTo>
                <a:lnTo>
                  <a:pt x="3841" y="41815"/>
                </a:lnTo>
                <a:lnTo>
                  <a:pt x="3963" y="41754"/>
                </a:lnTo>
                <a:lnTo>
                  <a:pt x="4085" y="41632"/>
                </a:lnTo>
                <a:lnTo>
                  <a:pt x="4207" y="41449"/>
                </a:lnTo>
                <a:lnTo>
                  <a:pt x="4329" y="41144"/>
                </a:lnTo>
                <a:lnTo>
                  <a:pt x="4694" y="39864"/>
                </a:lnTo>
                <a:lnTo>
                  <a:pt x="4938" y="39316"/>
                </a:lnTo>
                <a:lnTo>
                  <a:pt x="5182" y="38767"/>
                </a:lnTo>
                <a:lnTo>
                  <a:pt x="5548" y="37975"/>
                </a:lnTo>
                <a:lnTo>
                  <a:pt x="5730" y="37548"/>
                </a:lnTo>
                <a:lnTo>
                  <a:pt x="5791" y="37121"/>
                </a:lnTo>
                <a:lnTo>
                  <a:pt x="5852" y="36755"/>
                </a:lnTo>
                <a:lnTo>
                  <a:pt x="5791" y="36390"/>
                </a:lnTo>
                <a:lnTo>
                  <a:pt x="5791" y="36329"/>
                </a:lnTo>
                <a:lnTo>
                  <a:pt x="5791" y="36268"/>
                </a:lnTo>
                <a:lnTo>
                  <a:pt x="5913" y="36085"/>
                </a:lnTo>
                <a:lnTo>
                  <a:pt x="6218" y="35597"/>
                </a:lnTo>
                <a:lnTo>
                  <a:pt x="7559" y="33464"/>
                </a:lnTo>
                <a:lnTo>
                  <a:pt x="8351" y="32245"/>
                </a:lnTo>
                <a:lnTo>
                  <a:pt x="9083" y="30965"/>
                </a:lnTo>
                <a:lnTo>
                  <a:pt x="9388" y="30355"/>
                </a:lnTo>
                <a:lnTo>
                  <a:pt x="9631" y="29746"/>
                </a:lnTo>
                <a:lnTo>
                  <a:pt x="9875" y="29075"/>
                </a:lnTo>
                <a:lnTo>
                  <a:pt x="10058" y="28405"/>
                </a:lnTo>
                <a:lnTo>
                  <a:pt x="10241" y="27673"/>
                </a:lnTo>
                <a:lnTo>
                  <a:pt x="10363" y="27369"/>
                </a:lnTo>
                <a:lnTo>
                  <a:pt x="10546" y="27003"/>
                </a:lnTo>
                <a:lnTo>
                  <a:pt x="10912" y="26333"/>
                </a:lnTo>
                <a:lnTo>
                  <a:pt x="11277" y="25601"/>
                </a:lnTo>
                <a:lnTo>
                  <a:pt x="11765" y="24321"/>
                </a:lnTo>
                <a:lnTo>
                  <a:pt x="12192" y="22980"/>
                </a:lnTo>
                <a:lnTo>
                  <a:pt x="12435" y="24016"/>
                </a:lnTo>
                <a:lnTo>
                  <a:pt x="12740" y="25113"/>
                </a:lnTo>
                <a:lnTo>
                  <a:pt x="12862" y="25662"/>
                </a:lnTo>
                <a:lnTo>
                  <a:pt x="12923" y="26272"/>
                </a:lnTo>
                <a:lnTo>
                  <a:pt x="12862" y="26881"/>
                </a:lnTo>
                <a:lnTo>
                  <a:pt x="12801" y="27430"/>
                </a:lnTo>
                <a:lnTo>
                  <a:pt x="12618" y="28222"/>
                </a:lnTo>
                <a:lnTo>
                  <a:pt x="12374" y="29014"/>
                </a:lnTo>
                <a:lnTo>
                  <a:pt x="11765" y="30477"/>
                </a:lnTo>
                <a:lnTo>
                  <a:pt x="11155" y="32001"/>
                </a:lnTo>
                <a:lnTo>
                  <a:pt x="10668" y="33525"/>
                </a:lnTo>
                <a:lnTo>
                  <a:pt x="10485" y="34317"/>
                </a:lnTo>
                <a:lnTo>
                  <a:pt x="10363" y="35171"/>
                </a:lnTo>
                <a:lnTo>
                  <a:pt x="10241" y="35963"/>
                </a:lnTo>
                <a:lnTo>
                  <a:pt x="10180" y="36755"/>
                </a:lnTo>
                <a:lnTo>
                  <a:pt x="10180" y="37609"/>
                </a:lnTo>
                <a:lnTo>
                  <a:pt x="10241" y="38401"/>
                </a:lnTo>
                <a:lnTo>
                  <a:pt x="10302" y="39255"/>
                </a:lnTo>
                <a:lnTo>
                  <a:pt x="10363" y="40047"/>
                </a:lnTo>
                <a:lnTo>
                  <a:pt x="10668" y="41693"/>
                </a:lnTo>
                <a:lnTo>
                  <a:pt x="11033" y="43338"/>
                </a:lnTo>
                <a:lnTo>
                  <a:pt x="11887" y="46508"/>
                </a:lnTo>
                <a:lnTo>
                  <a:pt x="12313" y="48093"/>
                </a:lnTo>
                <a:lnTo>
                  <a:pt x="12679" y="49678"/>
                </a:lnTo>
                <a:lnTo>
                  <a:pt x="12984" y="51323"/>
                </a:lnTo>
                <a:lnTo>
                  <a:pt x="13045" y="52116"/>
                </a:lnTo>
                <a:lnTo>
                  <a:pt x="13045" y="52908"/>
                </a:lnTo>
                <a:lnTo>
                  <a:pt x="13045" y="54249"/>
                </a:lnTo>
                <a:lnTo>
                  <a:pt x="12984" y="55529"/>
                </a:lnTo>
                <a:lnTo>
                  <a:pt x="12740" y="57175"/>
                </a:lnTo>
                <a:lnTo>
                  <a:pt x="12679" y="58028"/>
                </a:lnTo>
                <a:lnTo>
                  <a:pt x="12618" y="58820"/>
                </a:lnTo>
                <a:lnTo>
                  <a:pt x="12557" y="59674"/>
                </a:lnTo>
                <a:lnTo>
                  <a:pt x="12618" y="60527"/>
                </a:lnTo>
                <a:lnTo>
                  <a:pt x="12740" y="61320"/>
                </a:lnTo>
                <a:lnTo>
                  <a:pt x="12923" y="62173"/>
                </a:lnTo>
                <a:lnTo>
                  <a:pt x="13289" y="63819"/>
                </a:lnTo>
                <a:lnTo>
                  <a:pt x="13654" y="65464"/>
                </a:lnTo>
                <a:lnTo>
                  <a:pt x="14447" y="68756"/>
                </a:lnTo>
                <a:lnTo>
                  <a:pt x="14813" y="70402"/>
                </a:lnTo>
                <a:lnTo>
                  <a:pt x="14934" y="71255"/>
                </a:lnTo>
                <a:lnTo>
                  <a:pt x="15056" y="72047"/>
                </a:lnTo>
                <a:lnTo>
                  <a:pt x="15117" y="72474"/>
                </a:lnTo>
                <a:lnTo>
                  <a:pt x="15056" y="72840"/>
                </a:lnTo>
                <a:lnTo>
                  <a:pt x="14813" y="73632"/>
                </a:lnTo>
                <a:lnTo>
                  <a:pt x="14569" y="74363"/>
                </a:lnTo>
                <a:lnTo>
                  <a:pt x="14203" y="75034"/>
                </a:lnTo>
                <a:lnTo>
                  <a:pt x="13837" y="75522"/>
                </a:lnTo>
                <a:lnTo>
                  <a:pt x="13411" y="75887"/>
                </a:lnTo>
                <a:lnTo>
                  <a:pt x="13289" y="76070"/>
                </a:lnTo>
                <a:lnTo>
                  <a:pt x="13228" y="76253"/>
                </a:lnTo>
                <a:lnTo>
                  <a:pt x="13289" y="76497"/>
                </a:lnTo>
                <a:lnTo>
                  <a:pt x="13411" y="76619"/>
                </a:lnTo>
                <a:lnTo>
                  <a:pt x="13593" y="76741"/>
                </a:lnTo>
                <a:lnTo>
                  <a:pt x="13776" y="76802"/>
                </a:lnTo>
                <a:lnTo>
                  <a:pt x="14203" y="76802"/>
                </a:lnTo>
                <a:lnTo>
                  <a:pt x="14508" y="76984"/>
                </a:lnTo>
                <a:lnTo>
                  <a:pt x="14813" y="77045"/>
                </a:lnTo>
                <a:lnTo>
                  <a:pt x="15178" y="77167"/>
                </a:lnTo>
                <a:lnTo>
                  <a:pt x="15605" y="77167"/>
                </a:lnTo>
                <a:lnTo>
                  <a:pt x="15971" y="77106"/>
                </a:lnTo>
                <a:lnTo>
                  <a:pt x="16093" y="77106"/>
                </a:lnTo>
                <a:lnTo>
                  <a:pt x="16214" y="77167"/>
                </a:lnTo>
                <a:lnTo>
                  <a:pt x="16397" y="77289"/>
                </a:lnTo>
                <a:lnTo>
                  <a:pt x="16580" y="77289"/>
                </a:lnTo>
                <a:lnTo>
                  <a:pt x="16946" y="77350"/>
                </a:lnTo>
                <a:lnTo>
                  <a:pt x="17312" y="77289"/>
                </a:lnTo>
                <a:lnTo>
                  <a:pt x="17373" y="77228"/>
                </a:lnTo>
                <a:lnTo>
                  <a:pt x="17494" y="77106"/>
                </a:lnTo>
                <a:lnTo>
                  <a:pt x="17555" y="76863"/>
                </a:lnTo>
                <a:lnTo>
                  <a:pt x="17616" y="76131"/>
                </a:lnTo>
                <a:lnTo>
                  <a:pt x="17677" y="75339"/>
                </a:lnTo>
                <a:lnTo>
                  <a:pt x="17677" y="76131"/>
                </a:lnTo>
                <a:lnTo>
                  <a:pt x="17799" y="76924"/>
                </a:lnTo>
                <a:lnTo>
                  <a:pt x="17860" y="77106"/>
                </a:lnTo>
                <a:lnTo>
                  <a:pt x="17921" y="77228"/>
                </a:lnTo>
                <a:lnTo>
                  <a:pt x="18043" y="77289"/>
                </a:lnTo>
                <a:lnTo>
                  <a:pt x="18226" y="77350"/>
                </a:lnTo>
                <a:lnTo>
                  <a:pt x="18470" y="77350"/>
                </a:lnTo>
                <a:lnTo>
                  <a:pt x="18775" y="77289"/>
                </a:lnTo>
                <a:lnTo>
                  <a:pt x="19140" y="77167"/>
                </a:lnTo>
                <a:lnTo>
                  <a:pt x="19201" y="77106"/>
                </a:lnTo>
                <a:lnTo>
                  <a:pt x="19384" y="77106"/>
                </a:lnTo>
                <a:lnTo>
                  <a:pt x="19750" y="77167"/>
                </a:lnTo>
                <a:lnTo>
                  <a:pt x="20115" y="77167"/>
                </a:lnTo>
                <a:lnTo>
                  <a:pt x="20481" y="77106"/>
                </a:lnTo>
                <a:lnTo>
                  <a:pt x="20847" y="76924"/>
                </a:lnTo>
                <a:lnTo>
                  <a:pt x="21152" y="76802"/>
                </a:lnTo>
                <a:lnTo>
                  <a:pt x="21517" y="76802"/>
                </a:lnTo>
                <a:lnTo>
                  <a:pt x="21700" y="76741"/>
                </a:lnTo>
                <a:lnTo>
                  <a:pt x="21883" y="76619"/>
                </a:lnTo>
                <a:lnTo>
                  <a:pt x="22066" y="76436"/>
                </a:lnTo>
                <a:lnTo>
                  <a:pt x="22066" y="76253"/>
                </a:lnTo>
                <a:lnTo>
                  <a:pt x="22005" y="76070"/>
                </a:lnTo>
                <a:lnTo>
                  <a:pt x="21883" y="75887"/>
                </a:lnTo>
                <a:lnTo>
                  <a:pt x="21639" y="75704"/>
                </a:lnTo>
                <a:lnTo>
                  <a:pt x="21396" y="75461"/>
                </a:lnTo>
                <a:lnTo>
                  <a:pt x="21030" y="74851"/>
                </a:lnTo>
                <a:lnTo>
                  <a:pt x="20725" y="74242"/>
                </a:lnTo>
                <a:lnTo>
                  <a:pt x="20481" y="73571"/>
                </a:lnTo>
                <a:lnTo>
                  <a:pt x="20298" y="72901"/>
                </a:lnTo>
                <a:lnTo>
                  <a:pt x="20237" y="72718"/>
                </a:lnTo>
                <a:lnTo>
                  <a:pt x="20237" y="72474"/>
                </a:lnTo>
                <a:lnTo>
                  <a:pt x="20298" y="72047"/>
                </a:lnTo>
                <a:lnTo>
                  <a:pt x="20420" y="71194"/>
                </a:lnTo>
                <a:lnTo>
                  <a:pt x="20542" y="70402"/>
                </a:lnTo>
                <a:lnTo>
                  <a:pt x="20908" y="68756"/>
                </a:lnTo>
                <a:lnTo>
                  <a:pt x="21274" y="67110"/>
                </a:lnTo>
                <a:lnTo>
                  <a:pt x="22066" y="63819"/>
                </a:lnTo>
                <a:lnTo>
                  <a:pt x="22432" y="62173"/>
                </a:lnTo>
                <a:lnTo>
                  <a:pt x="22676" y="60527"/>
                </a:lnTo>
                <a:lnTo>
                  <a:pt x="22737" y="59674"/>
                </a:lnTo>
                <a:lnTo>
                  <a:pt x="22737" y="58820"/>
                </a:lnTo>
                <a:lnTo>
                  <a:pt x="22676" y="57967"/>
                </a:lnTo>
                <a:lnTo>
                  <a:pt x="22554" y="57114"/>
                </a:lnTo>
                <a:lnTo>
                  <a:pt x="22371" y="55468"/>
                </a:lnTo>
                <a:lnTo>
                  <a:pt x="22249" y="53822"/>
                </a:lnTo>
                <a:lnTo>
                  <a:pt x="22310" y="52359"/>
                </a:lnTo>
                <a:lnTo>
                  <a:pt x="22432" y="50958"/>
                </a:lnTo>
                <a:lnTo>
                  <a:pt x="22676" y="49556"/>
                </a:lnTo>
                <a:lnTo>
                  <a:pt x="22980" y="48154"/>
                </a:lnTo>
                <a:lnTo>
                  <a:pt x="23834" y="44923"/>
                </a:lnTo>
                <a:lnTo>
                  <a:pt x="24260" y="43338"/>
                </a:lnTo>
                <a:lnTo>
                  <a:pt x="24626" y="41693"/>
                </a:lnTo>
                <a:lnTo>
                  <a:pt x="24931" y="40047"/>
                </a:lnTo>
                <a:lnTo>
                  <a:pt x="25114" y="38401"/>
                </a:lnTo>
                <a:lnTo>
                  <a:pt x="25114" y="37609"/>
                </a:lnTo>
                <a:lnTo>
                  <a:pt x="25114" y="36755"/>
                </a:lnTo>
                <a:lnTo>
                  <a:pt x="25053" y="35902"/>
                </a:lnTo>
                <a:lnTo>
                  <a:pt x="24992" y="35049"/>
                </a:lnTo>
                <a:lnTo>
                  <a:pt x="24809" y="34256"/>
                </a:lnTo>
                <a:lnTo>
                  <a:pt x="24626" y="33464"/>
                </a:lnTo>
                <a:lnTo>
                  <a:pt x="24138" y="31940"/>
                </a:lnTo>
                <a:lnTo>
                  <a:pt x="23895" y="31209"/>
                </a:lnTo>
                <a:lnTo>
                  <a:pt x="23529" y="30477"/>
                </a:lnTo>
                <a:lnTo>
                  <a:pt x="23224" y="29746"/>
                </a:lnTo>
                <a:lnTo>
                  <a:pt x="22919" y="29014"/>
                </a:lnTo>
                <a:lnTo>
                  <a:pt x="22676" y="28222"/>
                </a:lnTo>
                <a:lnTo>
                  <a:pt x="22493" y="27430"/>
                </a:lnTo>
                <a:lnTo>
                  <a:pt x="22432" y="26576"/>
                </a:lnTo>
                <a:lnTo>
                  <a:pt x="22432" y="25784"/>
                </a:lnTo>
                <a:lnTo>
                  <a:pt x="22554" y="25174"/>
                </a:lnTo>
                <a:lnTo>
                  <a:pt x="22737" y="24565"/>
                </a:lnTo>
                <a:lnTo>
                  <a:pt x="23102" y="22980"/>
                </a:lnTo>
                <a:lnTo>
                  <a:pt x="23529" y="24138"/>
                </a:lnTo>
                <a:lnTo>
                  <a:pt x="23956" y="25296"/>
                </a:lnTo>
                <a:lnTo>
                  <a:pt x="24199" y="25967"/>
                </a:lnTo>
                <a:lnTo>
                  <a:pt x="24565" y="26576"/>
                </a:lnTo>
                <a:lnTo>
                  <a:pt x="24870" y="27125"/>
                </a:lnTo>
                <a:lnTo>
                  <a:pt x="25114" y="27734"/>
                </a:lnTo>
                <a:lnTo>
                  <a:pt x="25418" y="29075"/>
                </a:lnTo>
                <a:lnTo>
                  <a:pt x="25662" y="29685"/>
                </a:lnTo>
                <a:lnTo>
                  <a:pt x="25906" y="30355"/>
                </a:lnTo>
                <a:lnTo>
                  <a:pt x="26638" y="31635"/>
                </a:lnTo>
                <a:lnTo>
                  <a:pt x="27369" y="32855"/>
                </a:lnTo>
                <a:lnTo>
                  <a:pt x="28832" y="35171"/>
                </a:lnTo>
                <a:lnTo>
                  <a:pt x="29441" y="36085"/>
                </a:lnTo>
                <a:lnTo>
                  <a:pt x="29502" y="36207"/>
                </a:lnTo>
                <a:lnTo>
                  <a:pt x="29563" y="36329"/>
                </a:lnTo>
                <a:lnTo>
                  <a:pt x="29502" y="36390"/>
                </a:lnTo>
                <a:lnTo>
                  <a:pt x="29502" y="36755"/>
                </a:lnTo>
                <a:lnTo>
                  <a:pt x="29502" y="37121"/>
                </a:lnTo>
                <a:lnTo>
                  <a:pt x="29563" y="37487"/>
                </a:lnTo>
                <a:lnTo>
                  <a:pt x="29868" y="38157"/>
                </a:lnTo>
                <a:lnTo>
                  <a:pt x="30539" y="39498"/>
                </a:lnTo>
                <a:lnTo>
                  <a:pt x="30660" y="39803"/>
                </a:lnTo>
                <a:lnTo>
                  <a:pt x="30721" y="40108"/>
                </a:lnTo>
                <a:lnTo>
                  <a:pt x="30904" y="40717"/>
                </a:lnTo>
                <a:lnTo>
                  <a:pt x="31026" y="41205"/>
                </a:lnTo>
                <a:lnTo>
                  <a:pt x="31148" y="41449"/>
                </a:lnTo>
                <a:lnTo>
                  <a:pt x="31270" y="41632"/>
                </a:lnTo>
                <a:lnTo>
                  <a:pt x="31453" y="41754"/>
                </a:lnTo>
                <a:lnTo>
                  <a:pt x="31636" y="41815"/>
                </a:lnTo>
                <a:lnTo>
                  <a:pt x="31758" y="41693"/>
                </a:lnTo>
                <a:lnTo>
                  <a:pt x="31819" y="41449"/>
                </a:lnTo>
                <a:lnTo>
                  <a:pt x="31819" y="41144"/>
                </a:lnTo>
                <a:lnTo>
                  <a:pt x="31758" y="40778"/>
                </a:lnTo>
                <a:lnTo>
                  <a:pt x="31575" y="40108"/>
                </a:lnTo>
                <a:lnTo>
                  <a:pt x="31940" y="40900"/>
                </a:lnTo>
                <a:lnTo>
                  <a:pt x="32245" y="41632"/>
                </a:lnTo>
                <a:lnTo>
                  <a:pt x="32367" y="41997"/>
                </a:lnTo>
                <a:lnTo>
                  <a:pt x="32611" y="42241"/>
                </a:lnTo>
                <a:lnTo>
                  <a:pt x="32733" y="42363"/>
                </a:lnTo>
                <a:lnTo>
                  <a:pt x="33038" y="42363"/>
                </a:lnTo>
                <a:lnTo>
                  <a:pt x="33160" y="42241"/>
                </a:lnTo>
                <a:lnTo>
                  <a:pt x="33221" y="42058"/>
                </a:lnTo>
                <a:lnTo>
                  <a:pt x="33160" y="41876"/>
                </a:lnTo>
                <a:lnTo>
                  <a:pt x="33099" y="41571"/>
                </a:lnTo>
                <a:lnTo>
                  <a:pt x="32794" y="40778"/>
                </a:lnTo>
                <a:lnTo>
                  <a:pt x="32550" y="40230"/>
                </a:lnTo>
                <a:lnTo>
                  <a:pt x="32489" y="39925"/>
                </a:lnTo>
                <a:lnTo>
                  <a:pt x="32428" y="39620"/>
                </a:lnTo>
                <a:lnTo>
                  <a:pt x="32611" y="39925"/>
                </a:lnTo>
                <a:lnTo>
                  <a:pt x="32794" y="40230"/>
                </a:lnTo>
                <a:lnTo>
                  <a:pt x="33038" y="40900"/>
                </a:lnTo>
                <a:lnTo>
                  <a:pt x="33342" y="41632"/>
                </a:lnTo>
                <a:lnTo>
                  <a:pt x="33586" y="41936"/>
                </a:lnTo>
                <a:lnTo>
                  <a:pt x="33708" y="42119"/>
                </a:lnTo>
                <a:lnTo>
                  <a:pt x="33830" y="42180"/>
                </a:lnTo>
                <a:lnTo>
                  <a:pt x="34013" y="42241"/>
                </a:lnTo>
                <a:lnTo>
                  <a:pt x="34135" y="42180"/>
                </a:lnTo>
                <a:lnTo>
                  <a:pt x="34257" y="42119"/>
                </a:lnTo>
                <a:lnTo>
                  <a:pt x="34318" y="41936"/>
                </a:lnTo>
                <a:lnTo>
                  <a:pt x="34318" y="41754"/>
                </a:lnTo>
                <a:lnTo>
                  <a:pt x="34257" y="41510"/>
                </a:lnTo>
                <a:lnTo>
                  <a:pt x="34074" y="41083"/>
                </a:lnTo>
                <a:lnTo>
                  <a:pt x="33342" y="39620"/>
                </a:lnTo>
                <a:lnTo>
                  <a:pt x="34257" y="40839"/>
                </a:lnTo>
                <a:lnTo>
                  <a:pt x="34501" y="41144"/>
                </a:lnTo>
                <a:lnTo>
                  <a:pt x="34683" y="41266"/>
                </a:lnTo>
                <a:lnTo>
                  <a:pt x="34866" y="41266"/>
                </a:lnTo>
                <a:lnTo>
                  <a:pt x="34927" y="41205"/>
                </a:lnTo>
                <a:lnTo>
                  <a:pt x="34988" y="41144"/>
                </a:lnTo>
                <a:lnTo>
                  <a:pt x="35049" y="40961"/>
                </a:lnTo>
                <a:lnTo>
                  <a:pt x="34988" y="40778"/>
                </a:lnTo>
                <a:lnTo>
                  <a:pt x="34927" y="40596"/>
                </a:lnTo>
                <a:lnTo>
                  <a:pt x="34440" y="39803"/>
                </a:lnTo>
                <a:lnTo>
                  <a:pt x="33952" y="39011"/>
                </a:lnTo>
                <a:lnTo>
                  <a:pt x="33525" y="38218"/>
                </a:lnTo>
                <a:lnTo>
                  <a:pt x="33403" y="38036"/>
                </a:lnTo>
                <a:lnTo>
                  <a:pt x="33342" y="37792"/>
                </a:lnTo>
                <a:lnTo>
                  <a:pt x="33464" y="37792"/>
                </a:lnTo>
                <a:lnTo>
                  <a:pt x="33586" y="37914"/>
                </a:lnTo>
                <a:lnTo>
                  <a:pt x="33830" y="38218"/>
                </a:lnTo>
                <a:lnTo>
                  <a:pt x="34013" y="38340"/>
                </a:lnTo>
                <a:lnTo>
                  <a:pt x="34257" y="38401"/>
                </a:lnTo>
                <a:lnTo>
                  <a:pt x="34683" y="38523"/>
                </a:lnTo>
                <a:lnTo>
                  <a:pt x="34988" y="38523"/>
                </a:lnTo>
                <a:lnTo>
                  <a:pt x="35171" y="38462"/>
                </a:lnTo>
                <a:lnTo>
                  <a:pt x="35293" y="38340"/>
                </a:lnTo>
                <a:lnTo>
                  <a:pt x="35354" y="38157"/>
                </a:lnTo>
                <a:lnTo>
                  <a:pt x="35293" y="38036"/>
                </a:lnTo>
                <a:lnTo>
                  <a:pt x="35171" y="37853"/>
                </a:lnTo>
                <a:lnTo>
                  <a:pt x="35049" y="37731"/>
                </a:lnTo>
                <a:lnTo>
                  <a:pt x="34744" y="37548"/>
                </a:lnTo>
                <a:lnTo>
                  <a:pt x="34501" y="37365"/>
                </a:lnTo>
                <a:lnTo>
                  <a:pt x="34013" y="36877"/>
                </a:lnTo>
                <a:lnTo>
                  <a:pt x="33586" y="36390"/>
                </a:lnTo>
                <a:lnTo>
                  <a:pt x="33099" y="35902"/>
                </a:lnTo>
                <a:lnTo>
                  <a:pt x="32489" y="35415"/>
                </a:lnTo>
                <a:lnTo>
                  <a:pt x="32184" y="35293"/>
                </a:lnTo>
                <a:lnTo>
                  <a:pt x="31880" y="35110"/>
                </a:lnTo>
                <a:lnTo>
                  <a:pt x="31392" y="35110"/>
                </a:lnTo>
                <a:lnTo>
                  <a:pt x="31270" y="34988"/>
                </a:lnTo>
                <a:lnTo>
                  <a:pt x="31148" y="34805"/>
                </a:lnTo>
                <a:lnTo>
                  <a:pt x="31026" y="34439"/>
                </a:lnTo>
                <a:lnTo>
                  <a:pt x="30721" y="33647"/>
                </a:lnTo>
                <a:lnTo>
                  <a:pt x="30478" y="32794"/>
                </a:lnTo>
                <a:lnTo>
                  <a:pt x="30112" y="31026"/>
                </a:lnTo>
                <a:lnTo>
                  <a:pt x="29868" y="29990"/>
                </a:lnTo>
                <a:lnTo>
                  <a:pt x="29563" y="28954"/>
                </a:lnTo>
                <a:lnTo>
                  <a:pt x="29319" y="28405"/>
                </a:lnTo>
                <a:lnTo>
                  <a:pt x="29137" y="27917"/>
                </a:lnTo>
                <a:lnTo>
                  <a:pt x="28893" y="27430"/>
                </a:lnTo>
                <a:lnTo>
                  <a:pt x="28588" y="27003"/>
                </a:lnTo>
                <a:lnTo>
                  <a:pt x="28161" y="26515"/>
                </a:lnTo>
                <a:lnTo>
                  <a:pt x="27979" y="26272"/>
                </a:lnTo>
                <a:lnTo>
                  <a:pt x="27857" y="25967"/>
                </a:lnTo>
                <a:lnTo>
                  <a:pt x="27674" y="25479"/>
                </a:lnTo>
                <a:lnTo>
                  <a:pt x="27552" y="24931"/>
                </a:lnTo>
                <a:lnTo>
                  <a:pt x="27308" y="23468"/>
                </a:lnTo>
                <a:lnTo>
                  <a:pt x="27003" y="22066"/>
                </a:lnTo>
                <a:lnTo>
                  <a:pt x="26698" y="20664"/>
                </a:lnTo>
                <a:lnTo>
                  <a:pt x="26394" y="19262"/>
                </a:lnTo>
                <a:lnTo>
                  <a:pt x="26333" y="18470"/>
                </a:lnTo>
                <a:lnTo>
                  <a:pt x="26211" y="17616"/>
                </a:lnTo>
                <a:lnTo>
                  <a:pt x="26211" y="17129"/>
                </a:lnTo>
                <a:lnTo>
                  <a:pt x="26211" y="16580"/>
                </a:lnTo>
                <a:lnTo>
                  <a:pt x="26028" y="15849"/>
                </a:lnTo>
                <a:lnTo>
                  <a:pt x="25906" y="15483"/>
                </a:lnTo>
                <a:lnTo>
                  <a:pt x="25723" y="15178"/>
                </a:lnTo>
                <a:lnTo>
                  <a:pt x="25540" y="14812"/>
                </a:lnTo>
                <a:lnTo>
                  <a:pt x="25297" y="14508"/>
                </a:lnTo>
                <a:lnTo>
                  <a:pt x="24748" y="13959"/>
                </a:lnTo>
                <a:lnTo>
                  <a:pt x="24138" y="13471"/>
                </a:lnTo>
                <a:lnTo>
                  <a:pt x="23468" y="13106"/>
                </a:lnTo>
                <a:lnTo>
                  <a:pt x="22737" y="12801"/>
                </a:lnTo>
                <a:lnTo>
                  <a:pt x="22005" y="12557"/>
                </a:lnTo>
                <a:lnTo>
                  <a:pt x="21274" y="12374"/>
                </a:lnTo>
                <a:lnTo>
                  <a:pt x="20847" y="12313"/>
                </a:lnTo>
                <a:lnTo>
                  <a:pt x="20481" y="12191"/>
                </a:lnTo>
                <a:lnTo>
                  <a:pt x="20237" y="12009"/>
                </a:lnTo>
                <a:lnTo>
                  <a:pt x="19994" y="11765"/>
                </a:lnTo>
                <a:lnTo>
                  <a:pt x="19811" y="11521"/>
                </a:lnTo>
                <a:lnTo>
                  <a:pt x="19689" y="11155"/>
                </a:lnTo>
                <a:lnTo>
                  <a:pt x="19689" y="10850"/>
                </a:lnTo>
                <a:lnTo>
                  <a:pt x="19689" y="10485"/>
                </a:lnTo>
                <a:lnTo>
                  <a:pt x="19689" y="10119"/>
                </a:lnTo>
                <a:lnTo>
                  <a:pt x="19750" y="9997"/>
                </a:lnTo>
                <a:lnTo>
                  <a:pt x="19872" y="9875"/>
                </a:lnTo>
                <a:lnTo>
                  <a:pt x="20298" y="9327"/>
                </a:lnTo>
                <a:lnTo>
                  <a:pt x="20664" y="8717"/>
                </a:lnTo>
                <a:lnTo>
                  <a:pt x="20969" y="8047"/>
                </a:lnTo>
                <a:lnTo>
                  <a:pt x="21213" y="7315"/>
                </a:lnTo>
                <a:lnTo>
                  <a:pt x="21396" y="6523"/>
                </a:lnTo>
                <a:lnTo>
                  <a:pt x="21517" y="5730"/>
                </a:lnTo>
                <a:lnTo>
                  <a:pt x="21578" y="4938"/>
                </a:lnTo>
                <a:lnTo>
                  <a:pt x="21517" y="4085"/>
                </a:lnTo>
                <a:lnTo>
                  <a:pt x="21456" y="3292"/>
                </a:lnTo>
                <a:lnTo>
                  <a:pt x="21213" y="2500"/>
                </a:lnTo>
                <a:lnTo>
                  <a:pt x="21030" y="1951"/>
                </a:lnTo>
                <a:lnTo>
                  <a:pt x="20664" y="1403"/>
                </a:lnTo>
                <a:lnTo>
                  <a:pt x="20298" y="976"/>
                </a:lnTo>
                <a:lnTo>
                  <a:pt x="19811" y="610"/>
                </a:lnTo>
                <a:lnTo>
                  <a:pt x="19445" y="428"/>
                </a:lnTo>
                <a:lnTo>
                  <a:pt x="19140" y="245"/>
                </a:lnTo>
                <a:lnTo>
                  <a:pt x="18714" y="123"/>
                </a:lnTo>
                <a:lnTo>
                  <a:pt x="18348" y="62"/>
                </a:lnTo>
                <a:lnTo>
                  <a:pt x="17555" y="1"/>
                </a:lnTo>
                <a:close/>
              </a:path>
            </a:pathLst>
          </a:custGeom>
          <a:solidFill>
            <a:srgbClr val="4156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2525225"/>
            <a:ext cx="7820026" cy="1159800"/>
          </a:xfrm>
        </p:spPr>
        <p:txBody>
          <a:bodyPr/>
          <a:lstStyle/>
          <a:p>
            <a:r>
              <a:rPr lang="es-CO" dirty="0"/>
              <a:t>Instrumentos de evaluación de FRP</a:t>
            </a:r>
          </a:p>
        </p:txBody>
      </p:sp>
    </p:spTree>
    <p:extLst>
      <p:ext uri="{BB962C8B-B14F-4D97-AF65-F5344CB8AC3E}">
        <p14:creationId xmlns:p14="http://schemas.microsoft.com/office/powerpoint/2010/main" val="188533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BD2DCF65-FB78-4571-824A-E0FBF0EBE69C}"/>
              </a:ext>
            </a:extLst>
          </p:cNvPr>
          <p:cNvSpPr/>
          <p:nvPr/>
        </p:nvSpPr>
        <p:spPr>
          <a:xfrm>
            <a:off x="1127952" y="740157"/>
            <a:ext cx="2292578" cy="1746173"/>
          </a:xfrm>
          <a:prstGeom prst="rect">
            <a:avLst/>
          </a:prstGeom>
          <a:solidFill>
            <a:schemeClr val="bg1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/>
              <a:t>Cuestionarios*</a:t>
            </a:r>
            <a:br>
              <a:rPr lang="es-CO" sz="3200" dirty="0"/>
            </a:br>
            <a:endParaRPr sz="3200" dirty="0"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2"/>
          </p:nvPr>
        </p:nvSpPr>
        <p:spPr>
          <a:xfrm>
            <a:off x="1127952" y="663356"/>
            <a:ext cx="2292578" cy="2277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s-CO" sz="1600" b="1" dirty="0">
                <a:solidFill>
                  <a:srgbClr val="002060"/>
                </a:solidFill>
              </a:rPr>
              <a:t>Higiene Industrial</a:t>
            </a:r>
          </a:p>
          <a:p>
            <a:pPr marL="0" indent="0" algn="ctr">
              <a:buNone/>
            </a:pPr>
            <a:r>
              <a:rPr lang="es-CO" sz="1600" b="1" dirty="0">
                <a:solidFill>
                  <a:srgbClr val="002060"/>
                </a:solidFill>
              </a:rPr>
              <a:t>(Externo)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200" dirty="0"/>
              <a:t>Entorno laboral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200" dirty="0"/>
              <a:t>Tiempos de Exposición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200" dirty="0"/>
              <a:t>Efectos Físicos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200" dirty="0"/>
              <a:t>Contratos, remuneraciones</a:t>
            </a:r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90197F73-5237-45E9-AB6B-2D1B8A3B57C5}"/>
              </a:ext>
            </a:extLst>
          </p:cNvPr>
          <p:cNvSpPr/>
          <p:nvPr/>
        </p:nvSpPr>
        <p:spPr>
          <a:xfrm>
            <a:off x="1199607" y="4692703"/>
            <a:ext cx="781642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*Estructura factorial del cuestionario de condiciones de trabajo de Blanch, Sahagún y Cervantes [Blanch, 2010] y</a:t>
            </a:r>
          </a:p>
          <a:p>
            <a:pPr algn="r"/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  Factores de riesgo psicosocial laboral: métodos e instrumentos de evaluación de Charria, </a:t>
            </a:r>
            <a:r>
              <a:rPr lang="es-CO" sz="800" dirty="0" err="1">
                <a:solidFill>
                  <a:srgbClr val="415665"/>
                </a:solidFill>
                <a:latin typeface="Source Sans Pro"/>
                <a:ea typeface="Source Sans Pro"/>
              </a:rPr>
              <a:t>Sarsosa</a:t>
            </a:r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 y Arenas [Charria, 2011]</a:t>
            </a:r>
          </a:p>
          <a:p>
            <a:pPr algn="r"/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**Instituto Nacional de Seguridad y Salud en el Trabajo [INSST,2018], Martín </a:t>
            </a:r>
            <a:r>
              <a:rPr lang="es-CO" sz="800" dirty="0" err="1">
                <a:solidFill>
                  <a:srgbClr val="415665"/>
                </a:solidFill>
                <a:latin typeface="Source Sans Pro"/>
                <a:ea typeface="Source Sans Pro"/>
              </a:rPr>
              <a:t>Caicoya</a:t>
            </a:r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 [</a:t>
            </a:r>
            <a:r>
              <a:rPr lang="es-CO" sz="800" dirty="0" err="1">
                <a:solidFill>
                  <a:srgbClr val="415665"/>
                </a:solidFill>
                <a:latin typeface="Source Sans Pro"/>
                <a:ea typeface="Source Sans Pro"/>
              </a:rPr>
              <a:t>Caicoya</a:t>
            </a:r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, 2004].</a:t>
            </a:r>
          </a:p>
          <a:p>
            <a:pPr algn="r"/>
            <a:endParaRPr lang="es-CO" sz="1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E388ECC7-15E7-4B97-9BD0-BF0C5A7EF878}"/>
              </a:ext>
            </a:extLst>
          </p:cNvPr>
          <p:cNvSpPr/>
          <p:nvPr/>
        </p:nvSpPr>
        <p:spPr>
          <a:xfrm>
            <a:off x="1134192" y="2485790"/>
            <a:ext cx="2288128" cy="817116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A9D2CCEA-9559-4BE0-BC9C-E47C10BA49F6}"/>
              </a:ext>
            </a:extLst>
          </p:cNvPr>
          <p:cNvSpPr/>
          <p:nvPr/>
        </p:nvSpPr>
        <p:spPr>
          <a:xfrm>
            <a:off x="1138803" y="2444882"/>
            <a:ext cx="228172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Questionnaire for the Fifth European Survey on Working </a:t>
            </a:r>
            <a:r>
              <a:rPr lang="en-US" sz="1000" dirty="0" smtClean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Conditions.</a:t>
            </a:r>
            <a:endParaRPr lang="en-US" sz="1000" dirty="0">
              <a:solidFill>
                <a:srgbClr val="415665"/>
              </a:solidFill>
              <a:latin typeface="Source Sans Pro"/>
              <a:ea typeface="Source Sans Pro"/>
              <a:sym typeface="Source Sans Pro"/>
            </a:endParaRPr>
          </a:p>
          <a:p>
            <a:pPr marL="228600" indent="-228600">
              <a:buFont typeface="+mj-lt"/>
              <a:buAutoNum type="arabicPeriod"/>
            </a:pPr>
            <a:r>
              <a:rPr lang="es-CO" sz="1000" dirty="0">
                <a:solidFill>
                  <a:srgbClr val="415665"/>
                </a:solidFill>
                <a:latin typeface="Source Sans Pro"/>
                <a:ea typeface="Source Sans Pro"/>
              </a:rPr>
              <a:t>Cuestionario Encuesta de Calidad de Vida en el </a:t>
            </a:r>
            <a:r>
              <a:rPr lang="es-CO" sz="1000" dirty="0" smtClean="0">
                <a:solidFill>
                  <a:srgbClr val="415665"/>
                </a:solidFill>
                <a:latin typeface="Source Sans Pro"/>
                <a:ea typeface="Source Sans Pro"/>
              </a:rPr>
              <a:t>Trabajo.</a:t>
            </a:r>
            <a:endParaRPr lang="en-US" sz="1000" dirty="0">
              <a:solidFill>
                <a:srgbClr val="415665"/>
              </a:solidFill>
              <a:latin typeface="Source Sans Pro"/>
              <a:ea typeface="Source Sans Pro"/>
              <a:sym typeface="Source Sans Pro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xmlns="" id="{9D45B9C4-ED79-46FC-9382-DE35737BFBFB}"/>
              </a:ext>
            </a:extLst>
          </p:cNvPr>
          <p:cNvGrpSpPr/>
          <p:nvPr/>
        </p:nvGrpSpPr>
        <p:grpSpPr>
          <a:xfrm>
            <a:off x="3492388" y="660095"/>
            <a:ext cx="2303246" cy="2642811"/>
            <a:chOff x="3546575" y="987727"/>
            <a:chExt cx="2303246" cy="2642811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8F3D6377-B356-44B8-B160-93033DA27AC1}"/>
                </a:ext>
              </a:extLst>
            </p:cNvPr>
            <p:cNvSpPr/>
            <p:nvPr/>
          </p:nvSpPr>
          <p:spPr>
            <a:xfrm>
              <a:off x="3546575" y="1067789"/>
              <a:ext cx="2281727" cy="1745633"/>
            </a:xfrm>
            <a:prstGeom prst="rect">
              <a:avLst/>
            </a:prstGeom>
            <a:solidFill>
              <a:srgbClr val="00B05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xmlns="" id="{32076243-CC65-4F9B-B1F0-E77346E274A9}"/>
                </a:ext>
              </a:extLst>
            </p:cNvPr>
            <p:cNvSpPr txBox="1">
              <a:spLocks/>
            </p:cNvSpPr>
            <p:nvPr/>
          </p:nvSpPr>
          <p:spPr>
            <a:xfrm>
              <a:off x="3561693" y="987727"/>
              <a:ext cx="2288128" cy="1825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▹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▸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⬩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⬞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○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■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●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○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■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buFont typeface="Source Sans Pro"/>
                <a:buNone/>
              </a:pPr>
              <a:r>
                <a:rPr lang="es-CO" sz="1600" b="1" dirty="0">
                  <a:solidFill>
                    <a:srgbClr val="002060"/>
                  </a:solidFill>
                </a:rPr>
                <a:t>Factores psicosociales</a:t>
              </a:r>
            </a:p>
            <a:p>
              <a:pPr marL="0" indent="0" algn="ctr">
                <a:buFont typeface="Source Sans Pro"/>
                <a:buNone/>
              </a:pPr>
              <a:r>
                <a:rPr lang="es-CO" sz="1600" b="1" dirty="0">
                  <a:solidFill>
                    <a:srgbClr val="002060"/>
                  </a:solidFill>
                </a:rPr>
                <a:t>(Externo)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Estrés ocupacional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Satisfacción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Desgaste en el trabajo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Acoso laboral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xmlns="" id="{A8D20DB4-550A-4868-A6D8-B45FEBE44CF4}"/>
                </a:ext>
              </a:extLst>
            </p:cNvPr>
            <p:cNvSpPr/>
            <p:nvPr/>
          </p:nvSpPr>
          <p:spPr>
            <a:xfrm>
              <a:off x="3552185" y="2809434"/>
              <a:ext cx="2270505" cy="82110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xmlns="" id="{63A18917-53BC-40BE-AB48-4DEEFDA21119}"/>
                </a:ext>
              </a:extLst>
            </p:cNvPr>
            <p:cNvSpPr/>
            <p:nvPr/>
          </p:nvSpPr>
          <p:spPr>
            <a:xfrm>
              <a:off x="3557797" y="2809434"/>
              <a:ext cx="22705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Cuestionario para la Evaluación del </a:t>
              </a:r>
              <a:r>
                <a:rPr lang="es-CO" sz="1000" dirty="0" smtClean="0">
                  <a:solidFill>
                    <a:srgbClr val="415665"/>
                  </a:solidFill>
                  <a:latin typeface="Source Sans Pro"/>
                  <a:ea typeface="Source Sans Pro"/>
                </a:rPr>
                <a:t>Estrés.</a:t>
              </a:r>
              <a:endParaRPr lang="es-CO" sz="1000" dirty="0">
                <a:solidFill>
                  <a:srgbClr val="415665"/>
                </a:solidFill>
                <a:latin typeface="Source Sans Pro"/>
                <a:ea typeface="Source Sans Pro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Apreciación del Estrés </a:t>
              </a:r>
              <a:r>
                <a:rPr lang="es-CO" sz="1000" dirty="0" smtClean="0">
                  <a:solidFill>
                    <a:srgbClr val="415665"/>
                  </a:solidFill>
                  <a:latin typeface="Source Sans Pro"/>
                  <a:ea typeface="Source Sans Pro"/>
                </a:rPr>
                <a:t>EAE.</a:t>
              </a:r>
              <a:endParaRPr lang="es-CO" sz="1000" dirty="0">
                <a:solidFill>
                  <a:srgbClr val="415665"/>
                </a:solidFill>
                <a:latin typeface="Source Sans Pro"/>
                <a:ea typeface="Source Sans Pro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Escala de Desgaste </a:t>
              </a:r>
              <a:r>
                <a:rPr lang="es-CO" sz="1000" dirty="0" smtClean="0">
                  <a:solidFill>
                    <a:srgbClr val="415665"/>
                  </a:solidFill>
                  <a:latin typeface="Source Sans Pro"/>
                  <a:ea typeface="Source Sans Pro"/>
                </a:rPr>
                <a:t>Ocupacional.</a:t>
              </a:r>
              <a:endParaRPr lang="en-US" sz="10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xmlns="" id="{6E1B7EA5-B936-45FF-9ED8-0A9582226B9C}"/>
              </a:ext>
            </a:extLst>
          </p:cNvPr>
          <p:cNvGrpSpPr/>
          <p:nvPr/>
        </p:nvGrpSpPr>
        <p:grpSpPr>
          <a:xfrm>
            <a:off x="5844843" y="660095"/>
            <a:ext cx="2350888" cy="2642810"/>
            <a:chOff x="6373165" y="987727"/>
            <a:chExt cx="2350888" cy="2642810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ADFDB980-2FB4-4C28-9856-EDC4129ADBED}"/>
                </a:ext>
              </a:extLst>
            </p:cNvPr>
            <p:cNvSpPr/>
            <p:nvPr/>
          </p:nvSpPr>
          <p:spPr>
            <a:xfrm>
              <a:off x="6373165" y="1067789"/>
              <a:ext cx="2288128" cy="1741645"/>
            </a:xfrm>
            <a:prstGeom prst="rect">
              <a:avLst/>
            </a:prstGeom>
            <a:solidFill>
              <a:srgbClr val="0DB7C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" name="Google Shape;166;p19">
              <a:extLst>
                <a:ext uri="{FF2B5EF4-FFF2-40B4-BE49-F238E27FC236}">
                  <a16:creationId xmlns:a16="http://schemas.microsoft.com/office/drawing/2014/main" xmlns="" id="{983C23B0-3DE4-44A7-8A9F-3105C6102544}"/>
                </a:ext>
              </a:extLst>
            </p:cNvPr>
            <p:cNvSpPr txBox="1">
              <a:spLocks/>
            </p:cNvSpPr>
            <p:nvPr/>
          </p:nvSpPr>
          <p:spPr>
            <a:xfrm>
              <a:off x="6373165" y="987727"/>
              <a:ext cx="2350888" cy="1821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▹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▸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⬩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⬞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○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■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●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○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■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buFont typeface="Source Sans Pro"/>
                <a:buNone/>
              </a:pPr>
              <a:r>
                <a:rPr lang="es-CO" sz="1600" b="1" dirty="0">
                  <a:solidFill>
                    <a:srgbClr val="002060"/>
                  </a:solidFill>
                </a:rPr>
                <a:t>Factores psicosociales</a:t>
              </a:r>
            </a:p>
            <a:p>
              <a:pPr marL="0" indent="0" algn="ctr">
                <a:buFont typeface="Source Sans Pro"/>
                <a:buNone/>
              </a:pPr>
              <a:r>
                <a:rPr lang="es-CO" sz="1600" b="1" dirty="0">
                  <a:solidFill>
                    <a:srgbClr val="002060"/>
                  </a:solidFill>
                </a:rPr>
                <a:t>(Autoinforme)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Aspectos individuales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Aspectos sociales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Aspectos laborales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Relación salud-enfermedad</a:t>
              </a:r>
              <a:r>
                <a:rPr lang="es-CO" sz="1400" dirty="0"/>
                <a:t>.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xmlns="" id="{852B9BB2-6A42-4B9E-952E-E1458BFA44F6}"/>
                </a:ext>
              </a:extLst>
            </p:cNvPr>
            <p:cNvSpPr/>
            <p:nvPr/>
          </p:nvSpPr>
          <p:spPr>
            <a:xfrm>
              <a:off x="6373165" y="2809434"/>
              <a:ext cx="2288128" cy="821103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xmlns="" id="{9D16BA1A-2ECE-48D8-A775-F30156B0D3A9}"/>
                </a:ext>
              </a:extLst>
            </p:cNvPr>
            <p:cNvSpPr/>
            <p:nvPr/>
          </p:nvSpPr>
          <p:spPr>
            <a:xfrm>
              <a:off x="6433026" y="2842215"/>
              <a:ext cx="228812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Modelo Demanda – </a:t>
              </a:r>
              <a:r>
                <a:rPr lang="es-CO" sz="1000" dirty="0" smtClean="0">
                  <a:solidFill>
                    <a:srgbClr val="415665"/>
                  </a:solidFill>
                  <a:latin typeface="Source Sans Pro"/>
                  <a:ea typeface="Source Sans Pro"/>
                </a:rPr>
                <a:t>Control.</a:t>
              </a:r>
              <a:endParaRPr lang="es-CO" sz="1000" dirty="0">
                <a:solidFill>
                  <a:srgbClr val="415665"/>
                </a:solidFill>
                <a:latin typeface="Source Sans Pro"/>
                <a:ea typeface="Source Sans Pro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Modelo Desequilibrio Esfuerzo – </a:t>
              </a:r>
              <a:r>
                <a:rPr lang="es-CO" sz="1000" dirty="0" smtClean="0">
                  <a:solidFill>
                    <a:srgbClr val="415665"/>
                  </a:solidFill>
                  <a:latin typeface="Source Sans Pro"/>
                  <a:ea typeface="Source Sans Pro"/>
                </a:rPr>
                <a:t>Recompensa.</a:t>
              </a:r>
              <a:endParaRPr lang="es-CO" sz="1000" dirty="0">
                <a:solidFill>
                  <a:srgbClr val="415665"/>
                </a:solidFill>
                <a:latin typeface="Source Sans Pro"/>
                <a:ea typeface="Source Sans Pro"/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Evaluación </a:t>
              </a:r>
              <a:r>
                <a:rPr lang="es-CO" sz="1000" dirty="0" err="1">
                  <a:solidFill>
                    <a:srgbClr val="415665"/>
                  </a:solidFill>
                  <a:latin typeface="Source Sans Pro"/>
                  <a:ea typeface="Source Sans Pro"/>
                </a:rPr>
                <a:t>Bocanument</a:t>
              </a: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 y </a:t>
              </a:r>
              <a:r>
                <a:rPr lang="es-CO" sz="1000" dirty="0" err="1" smtClean="0">
                  <a:solidFill>
                    <a:srgbClr val="415665"/>
                  </a:solidFill>
                  <a:latin typeface="Source Sans Pro"/>
                  <a:ea typeface="Source Sans Pro"/>
                </a:rPr>
                <a:t>Berján</a:t>
              </a:r>
              <a:r>
                <a:rPr lang="es-CO" sz="1000" dirty="0" smtClean="0">
                  <a:solidFill>
                    <a:srgbClr val="415665"/>
                  </a:solidFill>
                  <a:latin typeface="Source Sans Pro"/>
                  <a:ea typeface="Source Sans Pro"/>
                </a:rPr>
                <a:t>.</a:t>
              </a:r>
              <a:endParaRPr lang="es-CO" sz="1000" dirty="0">
                <a:solidFill>
                  <a:srgbClr val="415665"/>
                </a:solidFill>
                <a:latin typeface="Source Sans Pro"/>
                <a:ea typeface="Source Sans Pro"/>
              </a:endParaRPr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xmlns="" id="{C38651C7-AE59-411A-8B77-DD2F84A44A26}"/>
              </a:ext>
            </a:extLst>
          </p:cNvPr>
          <p:cNvSpPr/>
          <p:nvPr/>
        </p:nvSpPr>
        <p:spPr>
          <a:xfrm>
            <a:off x="2292336" y="3440606"/>
            <a:ext cx="4689377" cy="1201001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xmlns="" id="{97ED778D-7C2A-4F1C-95E4-A47F3D9491FD}"/>
              </a:ext>
            </a:extLst>
          </p:cNvPr>
          <p:cNvSpPr/>
          <p:nvPr/>
        </p:nvSpPr>
        <p:spPr>
          <a:xfrm>
            <a:off x="2366343" y="3440606"/>
            <a:ext cx="45704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b="1" dirty="0">
                <a:solidFill>
                  <a:srgbClr val="FF0000"/>
                </a:solidFill>
                <a:latin typeface="Source Sans Pro"/>
                <a:ea typeface="Source Sans Pro"/>
              </a:rPr>
              <a:t>Limitaciones**</a:t>
            </a:r>
          </a:p>
          <a:p>
            <a:pPr marL="228600" indent="-228600">
              <a:buClr>
                <a:srgbClr val="FF0000"/>
              </a:buClr>
              <a:buFont typeface="+mj-lt"/>
              <a:buAutoNum type="arabicPeriod"/>
            </a:pPr>
            <a:r>
              <a:rPr lang="es-CO" sz="1500" dirty="0">
                <a:solidFill>
                  <a:srgbClr val="FF0000"/>
                </a:solidFill>
                <a:latin typeface="Source Sans Pro"/>
                <a:ea typeface="Source Sans Pro"/>
              </a:rPr>
              <a:t>Mediciones Subjetivas.</a:t>
            </a:r>
          </a:p>
          <a:p>
            <a:pPr marL="228600" indent="-228600">
              <a:buClr>
                <a:srgbClr val="FF0000"/>
              </a:buClr>
              <a:buFont typeface="+mj-lt"/>
              <a:buAutoNum type="arabicPeriod"/>
            </a:pPr>
            <a:r>
              <a:rPr lang="es-CO" sz="1500" dirty="0">
                <a:solidFill>
                  <a:srgbClr val="FF0000"/>
                </a:solidFill>
                <a:latin typeface="Source Sans Pro"/>
                <a:ea typeface="Source Sans Pro"/>
              </a:rPr>
              <a:t>Baja reproductibilidad</a:t>
            </a:r>
            <a:r>
              <a:rPr lang="en-US" sz="1500" dirty="0">
                <a:solidFill>
                  <a:srgbClr val="FF0000"/>
                </a:solidFill>
                <a:latin typeface="Source Sans Pro"/>
                <a:ea typeface="Source Sans Pro"/>
                <a:sym typeface="Source Sans Pro"/>
              </a:rPr>
              <a:t>.</a:t>
            </a:r>
            <a:endParaRPr lang="es-CO" sz="1500" dirty="0">
              <a:solidFill>
                <a:srgbClr val="FF0000"/>
              </a:solidFill>
              <a:latin typeface="Source Sans Pro"/>
              <a:ea typeface="Source Sans Pro"/>
            </a:endParaRPr>
          </a:p>
          <a:p>
            <a:pPr marL="228600" indent="-228600">
              <a:buClr>
                <a:srgbClr val="FF0000"/>
              </a:buClr>
              <a:buFont typeface="+mj-lt"/>
              <a:buAutoNum type="arabicPeriod"/>
            </a:pPr>
            <a:r>
              <a:rPr lang="es-CO" sz="1500" dirty="0">
                <a:solidFill>
                  <a:srgbClr val="FF0000"/>
                </a:solidFill>
                <a:latin typeface="Source Sans Pro"/>
                <a:ea typeface="Source Sans Pro"/>
              </a:rPr>
              <a:t>Baja precisión, fiabilidad y validez.</a:t>
            </a:r>
          </a:p>
          <a:p>
            <a:pPr marL="228600" indent="-228600">
              <a:buClr>
                <a:srgbClr val="FF0000"/>
              </a:buClr>
              <a:buFont typeface="+mj-lt"/>
              <a:buAutoNum type="arabicPeriod"/>
            </a:pPr>
            <a:r>
              <a:rPr lang="es-CO" sz="1500" dirty="0">
                <a:solidFill>
                  <a:srgbClr val="FF0000"/>
                </a:solidFill>
                <a:latin typeface="Source Sans Pro"/>
                <a:ea typeface="Source Sans Pro"/>
              </a:rPr>
              <a:t>Requieren otras fuentes de fuentes de información.</a:t>
            </a:r>
          </a:p>
        </p:txBody>
      </p:sp>
    </p:spTree>
    <p:extLst>
      <p:ext uri="{BB962C8B-B14F-4D97-AF65-F5344CB8AC3E}">
        <p14:creationId xmlns:p14="http://schemas.microsoft.com/office/powerpoint/2010/main" val="928910574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3602</Words>
  <Application>Microsoft Office PowerPoint</Application>
  <PresentationFormat>Presentación en pantalla (16:9)</PresentationFormat>
  <Paragraphs>349</Paragraphs>
  <Slides>28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Source Sans Pro</vt:lpstr>
      <vt:lpstr>Calibri</vt:lpstr>
      <vt:lpstr>Dosis</vt:lpstr>
      <vt:lpstr>Times New Roman</vt:lpstr>
      <vt:lpstr>Arial</vt:lpstr>
      <vt:lpstr>Cerimon template</vt:lpstr>
      <vt:lpstr>Dauruxü: Reconocimiento multimodal de efectos de factores de riesgo  en la salud mental de trabajadores de oficina</vt:lpstr>
      <vt:lpstr>Tabla de Contenido</vt:lpstr>
      <vt:lpstr>Contexto</vt:lpstr>
      <vt:lpstr>FR - Factores de riesgo</vt:lpstr>
      <vt:lpstr>FRP - Factores de riesgo psicosocial</vt:lpstr>
      <vt:lpstr>Efectos  de Factores de riesgo psicosocial (FRP)</vt:lpstr>
      <vt:lpstr>9.653 casos </vt:lpstr>
      <vt:lpstr>Instrumentos de evaluación de FRP</vt:lpstr>
      <vt:lpstr>Cuestionarios* </vt:lpstr>
      <vt:lpstr>Presentación de PowerPoint</vt:lpstr>
      <vt:lpstr>Presentación de PowerPoint</vt:lpstr>
      <vt:lpstr>Limitaciónes de adopción de soluciones tecnológicas*</vt:lpstr>
      <vt:lpstr>Presentación de PowerPoint</vt:lpstr>
      <vt:lpstr>Retos Tecnológicos</vt:lpstr>
      <vt:lpstr>Retos Tecnológicos</vt:lpstr>
      <vt:lpstr>Propuesta Dauruxü</vt:lpstr>
      <vt:lpstr>Presentación de PowerPoint</vt:lpstr>
      <vt:lpstr>Objetivo general</vt:lpstr>
      <vt:lpstr>Objetivos específicos</vt:lpstr>
      <vt:lpstr>Metodología</vt:lpstr>
      <vt:lpstr>Metodología de Diseño en Ingeniería</vt:lpstr>
      <vt:lpstr>Presentación de PowerPoint</vt:lpstr>
      <vt:lpstr>Presentación de PowerPoint</vt:lpstr>
      <vt:lpstr>Bibliografía</vt:lpstr>
      <vt:lpstr>¡Gracias!</vt:lpstr>
      <vt:lpstr>Bibliografía</vt:lpstr>
      <vt:lpstr>Bibliografía</vt:lpstr>
      <vt:lpstr>Bibliografía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Ronald Rodriguez</dc:creator>
  <cp:lastModifiedBy>Ronald Rodriguez</cp:lastModifiedBy>
  <cp:revision>149</cp:revision>
  <dcterms:modified xsi:type="dcterms:W3CDTF">2019-04-30T20:24:49Z</dcterms:modified>
</cp:coreProperties>
</file>